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54"/>
  </p:handoutMasterIdLst>
  <p:sldIdLst>
    <p:sldId id="256" r:id="rId2"/>
    <p:sldId id="288" r:id="rId3"/>
    <p:sldId id="262" r:id="rId4"/>
    <p:sldId id="257" r:id="rId5"/>
    <p:sldId id="258" r:id="rId6"/>
    <p:sldId id="259" r:id="rId7"/>
    <p:sldId id="260" r:id="rId8"/>
    <p:sldId id="284" r:id="rId9"/>
    <p:sldId id="261" r:id="rId10"/>
    <p:sldId id="263" r:id="rId11"/>
    <p:sldId id="285" r:id="rId12"/>
    <p:sldId id="330" r:id="rId13"/>
    <p:sldId id="286" r:id="rId14"/>
    <p:sldId id="287" r:id="rId15"/>
    <p:sldId id="264" r:id="rId16"/>
    <p:sldId id="265" r:id="rId17"/>
    <p:sldId id="301" r:id="rId18"/>
    <p:sldId id="319" r:id="rId19"/>
    <p:sldId id="317" r:id="rId20"/>
    <p:sldId id="313" r:id="rId21"/>
    <p:sldId id="305" r:id="rId22"/>
    <p:sldId id="311" r:id="rId23"/>
    <p:sldId id="334" r:id="rId24"/>
    <p:sldId id="326" r:id="rId25"/>
    <p:sldId id="324" r:id="rId26"/>
    <p:sldId id="325" r:id="rId27"/>
    <p:sldId id="327" r:id="rId28"/>
    <p:sldId id="328" r:id="rId29"/>
    <p:sldId id="329" r:id="rId30"/>
    <p:sldId id="266" r:id="rId31"/>
    <p:sldId id="267" r:id="rId32"/>
    <p:sldId id="268" r:id="rId33"/>
    <p:sldId id="283" r:id="rId34"/>
    <p:sldId id="275" r:id="rId35"/>
    <p:sldId id="321" r:id="rId36"/>
    <p:sldId id="271" r:id="rId37"/>
    <p:sldId id="272" r:id="rId38"/>
    <p:sldId id="274" r:id="rId39"/>
    <p:sldId id="273" r:id="rId40"/>
    <p:sldId id="276" r:id="rId41"/>
    <p:sldId id="277" r:id="rId42"/>
    <p:sldId id="278" r:id="rId43"/>
    <p:sldId id="281" r:id="rId44"/>
    <p:sldId id="282" r:id="rId45"/>
    <p:sldId id="289" r:id="rId46"/>
    <p:sldId id="322" r:id="rId47"/>
    <p:sldId id="290" r:id="rId48"/>
    <p:sldId id="291" r:id="rId49"/>
    <p:sldId id="323" r:id="rId50"/>
    <p:sldId id="331" r:id="rId51"/>
    <p:sldId id="332" r:id="rId52"/>
    <p:sldId id="333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1" autoAdjust="0"/>
    <p:restoredTop sz="94660"/>
  </p:normalViewPr>
  <p:slideViewPr>
    <p:cSldViewPr>
      <p:cViewPr varScale="1">
        <p:scale>
          <a:sx n="81" d="100"/>
          <a:sy n="81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134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001D48-3B4A-4714-86EB-E796043B3787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33668C9E-5FD8-4083-8CFD-173CD9102AD7}" type="pres">
      <dgm:prSet presAssocID="{AC001D48-3B4A-4714-86EB-E796043B3787}" presName="Name0" presStyleCnt="0">
        <dgm:presLayoutVars>
          <dgm:dir/>
          <dgm:animLvl val="lvl"/>
          <dgm:resizeHandles val="exact"/>
        </dgm:presLayoutVars>
      </dgm:prSet>
      <dgm:spPr/>
    </dgm:pt>
    <dgm:pt modelId="{8CAFBFAF-E93D-40AB-8758-75CF0FAD82F2}" type="pres">
      <dgm:prSet presAssocID="{AC001D48-3B4A-4714-86EB-E796043B3787}" presName="dummy" presStyleCnt="0"/>
      <dgm:spPr/>
    </dgm:pt>
    <dgm:pt modelId="{6C11AF4B-9402-459F-8942-D419601A954F}" type="pres">
      <dgm:prSet presAssocID="{AC001D48-3B4A-4714-86EB-E796043B3787}" presName="linH" presStyleCnt="0"/>
      <dgm:spPr/>
    </dgm:pt>
    <dgm:pt modelId="{9F026120-C3D7-4478-B5CB-EF4B14631D34}" type="pres">
      <dgm:prSet presAssocID="{AC001D48-3B4A-4714-86EB-E796043B3787}" presName="padding1" presStyleCnt="0"/>
      <dgm:spPr/>
    </dgm:pt>
    <dgm:pt modelId="{2BD89C1D-79CC-4D40-A700-C4897D3B3059}" type="pres">
      <dgm:prSet presAssocID="{AC001D48-3B4A-4714-86EB-E796043B3787}" presName="padding2" presStyleCnt="0"/>
      <dgm:spPr/>
    </dgm:pt>
    <dgm:pt modelId="{5C692336-9C2D-422D-AD3E-DE0EF0A123E8}" type="pres">
      <dgm:prSet presAssocID="{AC001D48-3B4A-4714-86EB-E796043B3787}" presName="negArrow" presStyleCnt="0"/>
      <dgm:spPr/>
    </dgm:pt>
    <dgm:pt modelId="{99D08C63-993D-469D-9CDA-1AB72D1CEE14}" type="pres">
      <dgm:prSet presAssocID="{AC001D48-3B4A-4714-86EB-E796043B3787}" presName="backgroundArrow" presStyleLbl="node1" presStyleIdx="0" presStyleCnt="1" custLinFactNeighborY="72931"/>
      <dgm:spPr/>
    </dgm:pt>
  </dgm:ptLst>
  <dgm:cxnLst>
    <dgm:cxn modelId="{3336CF3C-BC84-45AF-822C-068208AC96A8}" type="presOf" srcId="{AC001D48-3B4A-4714-86EB-E796043B3787}" destId="{33668C9E-5FD8-4083-8CFD-173CD9102AD7}" srcOrd="0" destOrd="0" presId="urn:microsoft.com/office/officeart/2005/8/layout/hProcess3"/>
    <dgm:cxn modelId="{C19C11CC-2460-49F6-BD6F-F40257C8D89E}" type="presParOf" srcId="{33668C9E-5FD8-4083-8CFD-173CD9102AD7}" destId="{8CAFBFAF-E93D-40AB-8758-75CF0FAD82F2}" srcOrd="0" destOrd="0" presId="urn:microsoft.com/office/officeart/2005/8/layout/hProcess3"/>
    <dgm:cxn modelId="{97DF5D40-A19C-43B0-9682-FC585F84C430}" type="presParOf" srcId="{33668C9E-5FD8-4083-8CFD-173CD9102AD7}" destId="{6C11AF4B-9402-459F-8942-D419601A954F}" srcOrd="1" destOrd="0" presId="urn:microsoft.com/office/officeart/2005/8/layout/hProcess3"/>
    <dgm:cxn modelId="{2440535A-1E56-4903-B3F9-4C5208FA4F49}" type="presParOf" srcId="{6C11AF4B-9402-459F-8942-D419601A954F}" destId="{9F026120-C3D7-4478-B5CB-EF4B14631D34}" srcOrd="0" destOrd="0" presId="urn:microsoft.com/office/officeart/2005/8/layout/hProcess3"/>
    <dgm:cxn modelId="{451DEEFD-9A4F-429B-9EB7-8A569D07F842}" type="presParOf" srcId="{6C11AF4B-9402-459F-8942-D419601A954F}" destId="{2BD89C1D-79CC-4D40-A700-C4897D3B3059}" srcOrd="1" destOrd="0" presId="urn:microsoft.com/office/officeart/2005/8/layout/hProcess3"/>
    <dgm:cxn modelId="{A0BFB573-0185-4F8D-8425-64B64961C3DD}" type="presParOf" srcId="{6C11AF4B-9402-459F-8942-D419601A954F}" destId="{5C692336-9C2D-422D-AD3E-DE0EF0A123E8}" srcOrd="2" destOrd="0" presId="urn:microsoft.com/office/officeart/2005/8/layout/hProcess3"/>
    <dgm:cxn modelId="{0CE24134-2DDF-43F1-8BF3-A711655DFA5B}" type="presParOf" srcId="{6C11AF4B-9402-459F-8942-D419601A954F}" destId="{99D08C63-993D-469D-9CDA-1AB72D1CEE14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166EBF-D338-420C-B023-515574B02B3E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18FF92D9-CD5A-42C9-8136-D411935E00C4}" type="pres">
      <dgm:prSet presAssocID="{64166EBF-D338-420C-B023-515574B02B3E}" presName="Name0" presStyleCnt="0">
        <dgm:presLayoutVars>
          <dgm:dir/>
          <dgm:animLvl val="lvl"/>
          <dgm:resizeHandles val="exact"/>
        </dgm:presLayoutVars>
      </dgm:prSet>
      <dgm:spPr/>
    </dgm:pt>
    <dgm:pt modelId="{7CCBB768-DE12-4BA9-9369-C4AB08F8FA3B}" type="pres">
      <dgm:prSet presAssocID="{64166EBF-D338-420C-B023-515574B02B3E}" presName="dummy" presStyleCnt="0"/>
      <dgm:spPr/>
    </dgm:pt>
    <dgm:pt modelId="{2D492FD4-7481-4CBD-AA8E-6FAC52E6A752}" type="pres">
      <dgm:prSet presAssocID="{64166EBF-D338-420C-B023-515574B02B3E}" presName="linH" presStyleCnt="0"/>
      <dgm:spPr/>
    </dgm:pt>
    <dgm:pt modelId="{3F489D0E-7629-4F17-AEEF-44AA3E903A24}" type="pres">
      <dgm:prSet presAssocID="{64166EBF-D338-420C-B023-515574B02B3E}" presName="padding1" presStyleCnt="0"/>
      <dgm:spPr/>
    </dgm:pt>
    <dgm:pt modelId="{319ECAC9-E7FF-4B60-A080-F6BA23A0EED1}" type="pres">
      <dgm:prSet presAssocID="{64166EBF-D338-420C-B023-515574B02B3E}" presName="padding2" presStyleCnt="0"/>
      <dgm:spPr/>
    </dgm:pt>
    <dgm:pt modelId="{776CEC30-B905-4870-9C1C-B91DDEF4DB66}" type="pres">
      <dgm:prSet presAssocID="{64166EBF-D338-420C-B023-515574B02B3E}" presName="negArrow" presStyleCnt="0"/>
      <dgm:spPr/>
    </dgm:pt>
    <dgm:pt modelId="{3069C25C-66FB-4A9F-82E1-3276D5444F7D}" type="pres">
      <dgm:prSet presAssocID="{64166EBF-D338-420C-B023-515574B02B3E}" presName="backgroundArrow" presStyleLbl="node1" presStyleIdx="0" presStyleCnt="1" custScaleX="43590" custLinFactNeighborX="60000" custLinFactNeighborY="18250"/>
      <dgm:spPr/>
    </dgm:pt>
  </dgm:ptLst>
  <dgm:cxnLst>
    <dgm:cxn modelId="{8122F3C2-86FC-4ABC-A1D8-C77F8545C401}" type="presOf" srcId="{64166EBF-D338-420C-B023-515574B02B3E}" destId="{18FF92D9-CD5A-42C9-8136-D411935E00C4}" srcOrd="0" destOrd="0" presId="urn:microsoft.com/office/officeart/2005/8/layout/hProcess3"/>
    <dgm:cxn modelId="{EC611713-BA85-4943-8CB6-4409CC0E9686}" type="presParOf" srcId="{18FF92D9-CD5A-42C9-8136-D411935E00C4}" destId="{7CCBB768-DE12-4BA9-9369-C4AB08F8FA3B}" srcOrd="0" destOrd="0" presId="urn:microsoft.com/office/officeart/2005/8/layout/hProcess3"/>
    <dgm:cxn modelId="{177891DD-394E-4118-9ED4-94FB41A51C01}" type="presParOf" srcId="{18FF92D9-CD5A-42C9-8136-D411935E00C4}" destId="{2D492FD4-7481-4CBD-AA8E-6FAC52E6A752}" srcOrd="1" destOrd="0" presId="urn:microsoft.com/office/officeart/2005/8/layout/hProcess3"/>
    <dgm:cxn modelId="{CE0F6C7C-8AC4-439E-A48C-96927CAFAFE4}" type="presParOf" srcId="{2D492FD4-7481-4CBD-AA8E-6FAC52E6A752}" destId="{3F489D0E-7629-4F17-AEEF-44AA3E903A24}" srcOrd="0" destOrd="0" presId="urn:microsoft.com/office/officeart/2005/8/layout/hProcess3"/>
    <dgm:cxn modelId="{1FBA22F6-A1C8-498D-8991-C2F48F5FC28A}" type="presParOf" srcId="{2D492FD4-7481-4CBD-AA8E-6FAC52E6A752}" destId="{319ECAC9-E7FF-4B60-A080-F6BA23A0EED1}" srcOrd="1" destOrd="0" presId="urn:microsoft.com/office/officeart/2005/8/layout/hProcess3"/>
    <dgm:cxn modelId="{2C9E7B3C-2D42-414D-AAB1-777902E9566A}" type="presParOf" srcId="{2D492FD4-7481-4CBD-AA8E-6FAC52E6A752}" destId="{776CEC30-B905-4870-9C1C-B91DDEF4DB66}" srcOrd="2" destOrd="0" presId="urn:microsoft.com/office/officeart/2005/8/layout/hProcess3"/>
    <dgm:cxn modelId="{C50B356E-D5BC-4AEE-92FA-BF99E3DB1560}" type="presParOf" srcId="{2D492FD4-7481-4CBD-AA8E-6FAC52E6A752}" destId="{3069C25C-66FB-4A9F-82E1-3276D5444F7D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685445-B2A1-495F-ADC7-364E8955232C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516DC963-F5F6-4BE2-A18D-4BE658F0E596}">
      <dgm:prSet phldrT="[Text]" phldr="1"/>
      <dgm:spPr/>
      <dgm:t>
        <a:bodyPr/>
        <a:lstStyle/>
        <a:p>
          <a:endParaRPr lang="en-US"/>
        </a:p>
      </dgm:t>
    </dgm:pt>
    <dgm:pt modelId="{EFBDC7F1-5142-42DE-98BC-374E4A9CB5DE}" type="parTrans" cxnId="{D8BDBA9A-B5B5-4378-8EAE-1B9D722AF424}">
      <dgm:prSet/>
      <dgm:spPr/>
      <dgm:t>
        <a:bodyPr/>
        <a:lstStyle/>
        <a:p>
          <a:endParaRPr lang="en-US"/>
        </a:p>
      </dgm:t>
    </dgm:pt>
    <dgm:pt modelId="{C62E5F79-C78A-40D5-95E8-F07B21B55AEF}" type="sibTrans" cxnId="{D8BDBA9A-B5B5-4378-8EAE-1B9D722AF424}">
      <dgm:prSet/>
      <dgm:spPr/>
      <dgm:t>
        <a:bodyPr/>
        <a:lstStyle/>
        <a:p>
          <a:endParaRPr lang="en-US"/>
        </a:p>
      </dgm:t>
    </dgm:pt>
    <dgm:pt modelId="{7968BC65-4BE9-4A69-9E8E-5199C706185F}">
      <dgm:prSet phldrT="[Text]" phldr="1"/>
      <dgm:spPr/>
      <dgm:t>
        <a:bodyPr/>
        <a:lstStyle/>
        <a:p>
          <a:endParaRPr lang="en-US"/>
        </a:p>
      </dgm:t>
    </dgm:pt>
    <dgm:pt modelId="{116094D3-53F3-4E09-A282-EA63191D739E}" type="parTrans" cxnId="{647C8CDA-4596-4A0D-B5D0-B06CCCF14B10}">
      <dgm:prSet/>
      <dgm:spPr/>
      <dgm:t>
        <a:bodyPr/>
        <a:lstStyle/>
        <a:p>
          <a:endParaRPr lang="en-US"/>
        </a:p>
      </dgm:t>
    </dgm:pt>
    <dgm:pt modelId="{4D97C739-E6B4-4AF1-AE07-D85A04CC1A16}" type="sibTrans" cxnId="{647C8CDA-4596-4A0D-B5D0-B06CCCF14B10}">
      <dgm:prSet/>
      <dgm:spPr/>
      <dgm:t>
        <a:bodyPr/>
        <a:lstStyle/>
        <a:p>
          <a:endParaRPr lang="en-US"/>
        </a:p>
      </dgm:t>
    </dgm:pt>
    <dgm:pt modelId="{4E1D4DF4-0C97-4182-B252-DDFD059C9A65}">
      <dgm:prSet phldrT="[Text]"/>
      <dgm:spPr/>
      <dgm:t>
        <a:bodyPr/>
        <a:lstStyle/>
        <a:p>
          <a:endParaRPr lang="en-US" dirty="0"/>
        </a:p>
      </dgm:t>
    </dgm:pt>
    <dgm:pt modelId="{D46874FE-AE60-4E1E-BE70-3D9DB730161F}" type="parTrans" cxnId="{9270945D-C91C-4310-9CAA-5C0690217377}">
      <dgm:prSet/>
      <dgm:spPr/>
      <dgm:t>
        <a:bodyPr/>
        <a:lstStyle/>
        <a:p>
          <a:endParaRPr lang="en-US"/>
        </a:p>
      </dgm:t>
    </dgm:pt>
    <dgm:pt modelId="{8F3882AD-0FF4-469D-979C-1B4F7346CA2E}" type="sibTrans" cxnId="{9270945D-C91C-4310-9CAA-5C0690217377}">
      <dgm:prSet/>
      <dgm:spPr/>
      <dgm:t>
        <a:bodyPr/>
        <a:lstStyle/>
        <a:p>
          <a:endParaRPr lang="en-US"/>
        </a:p>
      </dgm:t>
    </dgm:pt>
    <dgm:pt modelId="{EB63FF07-D531-4CB6-9481-2CC5F3D0BE0D}" type="pres">
      <dgm:prSet presAssocID="{FD685445-B2A1-495F-ADC7-364E8955232C}" presName="Name0" presStyleCnt="0">
        <dgm:presLayoutVars>
          <dgm:dir/>
          <dgm:animLvl val="lvl"/>
          <dgm:resizeHandles val="exact"/>
        </dgm:presLayoutVars>
      </dgm:prSet>
      <dgm:spPr/>
    </dgm:pt>
    <dgm:pt modelId="{2A3650B8-86FD-43B7-9391-79794E70B40F}" type="pres">
      <dgm:prSet presAssocID="{FD685445-B2A1-495F-ADC7-364E8955232C}" presName="dummy" presStyleCnt="0"/>
      <dgm:spPr/>
    </dgm:pt>
    <dgm:pt modelId="{1E0C6E4B-3514-4627-A602-8ED903AD2565}" type="pres">
      <dgm:prSet presAssocID="{FD685445-B2A1-495F-ADC7-364E8955232C}" presName="linH" presStyleCnt="0"/>
      <dgm:spPr/>
    </dgm:pt>
    <dgm:pt modelId="{2CEAF5F8-4869-40F7-A313-923809A5825D}" type="pres">
      <dgm:prSet presAssocID="{FD685445-B2A1-495F-ADC7-364E8955232C}" presName="padding1" presStyleCnt="0"/>
      <dgm:spPr/>
    </dgm:pt>
    <dgm:pt modelId="{A537A6E0-EFD1-4B82-A448-BCBBD193E339}" type="pres">
      <dgm:prSet presAssocID="{516DC963-F5F6-4BE2-A18D-4BE658F0E596}" presName="linV" presStyleCnt="0"/>
      <dgm:spPr/>
    </dgm:pt>
    <dgm:pt modelId="{0123B5CE-46C5-445D-B2E7-4C0B737DC100}" type="pres">
      <dgm:prSet presAssocID="{516DC963-F5F6-4BE2-A18D-4BE658F0E596}" presName="spVertical1" presStyleCnt="0"/>
      <dgm:spPr/>
    </dgm:pt>
    <dgm:pt modelId="{AB7823A5-3DD6-4CD6-81F6-F399D2E40A0C}" type="pres">
      <dgm:prSet presAssocID="{516DC963-F5F6-4BE2-A18D-4BE658F0E596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33CDFB-D8DB-4763-9AFC-E8F5EF1B987E}" type="pres">
      <dgm:prSet presAssocID="{516DC963-F5F6-4BE2-A18D-4BE658F0E596}" presName="spVertical2" presStyleCnt="0"/>
      <dgm:spPr/>
    </dgm:pt>
    <dgm:pt modelId="{BA3A74C8-9993-4914-A01D-7AE8263C448A}" type="pres">
      <dgm:prSet presAssocID="{516DC963-F5F6-4BE2-A18D-4BE658F0E596}" presName="spVertical3" presStyleCnt="0"/>
      <dgm:spPr/>
    </dgm:pt>
    <dgm:pt modelId="{8105B1EC-50B3-47E6-8B61-0D699BBA6B29}" type="pres">
      <dgm:prSet presAssocID="{C62E5F79-C78A-40D5-95E8-F07B21B55AEF}" presName="space" presStyleCnt="0"/>
      <dgm:spPr/>
    </dgm:pt>
    <dgm:pt modelId="{78E4D2DE-24C3-4920-A346-976CF54CDC5D}" type="pres">
      <dgm:prSet presAssocID="{7968BC65-4BE9-4A69-9E8E-5199C706185F}" presName="linV" presStyleCnt="0"/>
      <dgm:spPr/>
    </dgm:pt>
    <dgm:pt modelId="{1A9567F0-8AA6-42BA-8399-036F0F5C7F05}" type="pres">
      <dgm:prSet presAssocID="{7968BC65-4BE9-4A69-9E8E-5199C706185F}" presName="spVertical1" presStyleCnt="0"/>
      <dgm:spPr/>
    </dgm:pt>
    <dgm:pt modelId="{62CA69AE-505B-4E11-BE35-5EF6BA85C21E}" type="pres">
      <dgm:prSet presAssocID="{7968BC65-4BE9-4A69-9E8E-5199C706185F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B50FAF-6015-4E6F-AA9F-907CD70BCBA2}" type="pres">
      <dgm:prSet presAssocID="{7968BC65-4BE9-4A69-9E8E-5199C706185F}" presName="spVertical2" presStyleCnt="0"/>
      <dgm:spPr/>
    </dgm:pt>
    <dgm:pt modelId="{31732240-7E10-4BD2-9D30-2E0DB7145BF9}" type="pres">
      <dgm:prSet presAssocID="{7968BC65-4BE9-4A69-9E8E-5199C706185F}" presName="spVertical3" presStyleCnt="0"/>
      <dgm:spPr/>
    </dgm:pt>
    <dgm:pt modelId="{BB662864-9F50-4BD5-A32C-7ADBCA0F19E6}" type="pres">
      <dgm:prSet presAssocID="{4D97C739-E6B4-4AF1-AE07-D85A04CC1A16}" presName="space" presStyleCnt="0"/>
      <dgm:spPr/>
    </dgm:pt>
    <dgm:pt modelId="{B9A703B6-46DA-4F9D-88FC-1A21F342A342}" type="pres">
      <dgm:prSet presAssocID="{4E1D4DF4-0C97-4182-B252-DDFD059C9A65}" presName="linV" presStyleCnt="0"/>
      <dgm:spPr/>
    </dgm:pt>
    <dgm:pt modelId="{E0F53D59-6F62-4E61-A031-84602E39CDAF}" type="pres">
      <dgm:prSet presAssocID="{4E1D4DF4-0C97-4182-B252-DDFD059C9A65}" presName="spVertical1" presStyleCnt="0"/>
      <dgm:spPr/>
    </dgm:pt>
    <dgm:pt modelId="{CE484BDB-331B-41BF-8BA6-CA60AD9C61A2}" type="pres">
      <dgm:prSet presAssocID="{4E1D4DF4-0C97-4182-B252-DDFD059C9A65}" presName="parTx" presStyleLbl="revTx" presStyleIdx="2" presStyleCnt="3" custLinFactX="967478" custLinFactY="252778" custLinFactNeighborX="1000000" custLinFactNeighborY="3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41A3DF-7C0F-42A3-BBDF-1462DC497172}" type="pres">
      <dgm:prSet presAssocID="{4E1D4DF4-0C97-4182-B252-DDFD059C9A65}" presName="spVertical2" presStyleCnt="0"/>
      <dgm:spPr/>
    </dgm:pt>
    <dgm:pt modelId="{B8702FFB-645C-4DD2-B0EA-634C55F77E8B}" type="pres">
      <dgm:prSet presAssocID="{4E1D4DF4-0C97-4182-B252-DDFD059C9A65}" presName="spVertical3" presStyleCnt="0"/>
      <dgm:spPr/>
    </dgm:pt>
    <dgm:pt modelId="{E36E0A1D-8459-4FDB-BABD-69C26ECEF90C}" type="pres">
      <dgm:prSet presAssocID="{FD685445-B2A1-495F-ADC7-364E8955232C}" presName="padding2" presStyleCnt="0"/>
      <dgm:spPr/>
    </dgm:pt>
    <dgm:pt modelId="{045812E8-9A3B-4D85-AAAF-2972601DC3DB}" type="pres">
      <dgm:prSet presAssocID="{FD685445-B2A1-495F-ADC7-364E8955232C}" presName="negArrow" presStyleCnt="0"/>
      <dgm:spPr/>
    </dgm:pt>
    <dgm:pt modelId="{CC40E839-35FA-456F-8C42-99348BE195A5}" type="pres">
      <dgm:prSet presAssocID="{FD685445-B2A1-495F-ADC7-364E8955232C}" presName="backgroundArrow" presStyleLbl="node1" presStyleIdx="0" presStyleCnt="1" custLinFactX="240000" custLinFactY="100000" custLinFactNeighborX="300000" custLinFactNeighborY="126389"/>
      <dgm:spPr/>
    </dgm:pt>
  </dgm:ptLst>
  <dgm:cxnLst>
    <dgm:cxn modelId="{D8BDBA9A-B5B5-4378-8EAE-1B9D722AF424}" srcId="{FD685445-B2A1-495F-ADC7-364E8955232C}" destId="{516DC963-F5F6-4BE2-A18D-4BE658F0E596}" srcOrd="0" destOrd="0" parTransId="{EFBDC7F1-5142-42DE-98BC-374E4A9CB5DE}" sibTransId="{C62E5F79-C78A-40D5-95E8-F07B21B55AEF}"/>
    <dgm:cxn modelId="{E528681D-9BEE-41F4-A35F-2EA9B35FD173}" type="presOf" srcId="{7968BC65-4BE9-4A69-9E8E-5199C706185F}" destId="{62CA69AE-505B-4E11-BE35-5EF6BA85C21E}" srcOrd="0" destOrd="0" presId="urn:microsoft.com/office/officeart/2005/8/layout/hProcess3"/>
    <dgm:cxn modelId="{F891840A-8096-4357-A148-013D44735719}" type="presOf" srcId="{516DC963-F5F6-4BE2-A18D-4BE658F0E596}" destId="{AB7823A5-3DD6-4CD6-81F6-F399D2E40A0C}" srcOrd="0" destOrd="0" presId="urn:microsoft.com/office/officeart/2005/8/layout/hProcess3"/>
    <dgm:cxn modelId="{647C8CDA-4596-4A0D-B5D0-B06CCCF14B10}" srcId="{FD685445-B2A1-495F-ADC7-364E8955232C}" destId="{7968BC65-4BE9-4A69-9E8E-5199C706185F}" srcOrd="1" destOrd="0" parTransId="{116094D3-53F3-4E09-A282-EA63191D739E}" sibTransId="{4D97C739-E6B4-4AF1-AE07-D85A04CC1A16}"/>
    <dgm:cxn modelId="{1E3F55E5-4666-48B0-9080-3BF8FD94DDD8}" type="presOf" srcId="{4E1D4DF4-0C97-4182-B252-DDFD059C9A65}" destId="{CE484BDB-331B-41BF-8BA6-CA60AD9C61A2}" srcOrd="0" destOrd="0" presId="urn:microsoft.com/office/officeart/2005/8/layout/hProcess3"/>
    <dgm:cxn modelId="{9270945D-C91C-4310-9CAA-5C0690217377}" srcId="{FD685445-B2A1-495F-ADC7-364E8955232C}" destId="{4E1D4DF4-0C97-4182-B252-DDFD059C9A65}" srcOrd="2" destOrd="0" parTransId="{D46874FE-AE60-4E1E-BE70-3D9DB730161F}" sibTransId="{8F3882AD-0FF4-469D-979C-1B4F7346CA2E}"/>
    <dgm:cxn modelId="{AECD0FE8-7D2C-4270-92BC-56A42E1A5E8B}" type="presOf" srcId="{FD685445-B2A1-495F-ADC7-364E8955232C}" destId="{EB63FF07-D531-4CB6-9481-2CC5F3D0BE0D}" srcOrd="0" destOrd="0" presId="urn:microsoft.com/office/officeart/2005/8/layout/hProcess3"/>
    <dgm:cxn modelId="{6D7C51CE-6CFA-41F8-8129-742EE4EB4A07}" type="presParOf" srcId="{EB63FF07-D531-4CB6-9481-2CC5F3D0BE0D}" destId="{2A3650B8-86FD-43B7-9391-79794E70B40F}" srcOrd="0" destOrd="0" presId="urn:microsoft.com/office/officeart/2005/8/layout/hProcess3"/>
    <dgm:cxn modelId="{5403C394-B0A6-415C-AC0C-D01DF6B576D0}" type="presParOf" srcId="{EB63FF07-D531-4CB6-9481-2CC5F3D0BE0D}" destId="{1E0C6E4B-3514-4627-A602-8ED903AD2565}" srcOrd="1" destOrd="0" presId="urn:microsoft.com/office/officeart/2005/8/layout/hProcess3"/>
    <dgm:cxn modelId="{C09A87DC-8C15-4320-9107-D48F518A70CF}" type="presParOf" srcId="{1E0C6E4B-3514-4627-A602-8ED903AD2565}" destId="{2CEAF5F8-4869-40F7-A313-923809A5825D}" srcOrd="0" destOrd="0" presId="urn:microsoft.com/office/officeart/2005/8/layout/hProcess3"/>
    <dgm:cxn modelId="{B52AD95D-935D-431D-BD20-73BE7E1E169F}" type="presParOf" srcId="{1E0C6E4B-3514-4627-A602-8ED903AD2565}" destId="{A537A6E0-EFD1-4B82-A448-BCBBD193E339}" srcOrd="1" destOrd="0" presId="urn:microsoft.com/office/officeart/2005/8/layout/hProcess3"/>
    <dgm:cxn modelId="{B8F75879-BD62-4484-864B-36EAF5DF7D51}" type="presParOf" srcId="{A537A6E0-EFD1-4B82-A448-BCBBD193E339}" destId="{0123B5CE-46C5-445D-B2E7-4C0B737DC100}" srcOrd="0" destOrd="0" presId="urn:microsoft.com/office/officeart/2005/8/layout/hProcess3"/>
    <dgm:cxn modelId="{9AD52940-B78E-43F4-805B-4C94AD5FCE86}" type="presParOf" srcId="{A537A6E0-EFD1-4B82-A448-BCBBD193E339}" destId="{AB7823A5-3DD6-4CD6-81F6-F399D2E40A0C}" srcOrd="1" destOrd="0" presId="urn:microsoft.com/office/officeart/2005/8/layout/hProcess3"/>
    <dgm:cxn modelId="{0BD45E59-7B93-4D76-B206-0F43B56DCCBC}" type="presParOf" srcId="{A537A6E0-EFD1-4B82-A448-BCBBD193E339}" destId="{6E33CDFB-D8DB-4763-9AFC-E8F5EF1B987E}" srcOrd="2" destOrd="0" presId="urn:microsoft.com/office/officeart/2005/8/layout/hProcess3"/>
    <dgm:cxn modelId="{56712DAD-BD3B-4017-9389-70552E3F40F2}" type="presParOf" srcId="{A537A6E0-EFD1-4B82-A448-BCBBD193E339}" destId="{BA3A74C8-9993-4914-A01D-7AE8263C448A}" srcOrd="3" destOrd="0" presId="urn:microsoft.com/office/officeart/2005/8/layout/hProcess3"/>
    <dgm:cxn modelId="{4A3E0C07-C633-48A9-B3BD-ADAEE58D0FCD}" type="presParOf" srcId="{1E0C6E4B-3514-4627-A602-8ED903AD2565}" destId="{8105B1EC-50B3-47E6-8B61-0D699BBA6B29}" srcOrd="2" destOrd="0" presId="urn:microsoft.com/office/officeart/2005/8/layout/hProcess3"/>
    <dgm:cxn modelId="{59730FAD-297E-4915-BB8E-499BC286EFB1}" type="presParOf" srcId="{1E0C6E4B-3514-4627-A602-8ED903AD2565}" destId="{78E4D2DE-24C3-4920-A346-976CF54CDC5D}" srcOrd="3" destOrd="0" presId="urn:microsoft.com/office/officeart/2005/8/layout/hProcess3"/>
    <dgm:cxn modelId="{B6B9F462-14E6-40D5-9A19-F5D6E5B8D65E}" type="presParOf" srcId="{78E4D2DE-24C3-4920-A346-976CF54CDC5D}" destId="{1A9567F0-8AA6-42BA-8399-036F0F5C7F05}" srcOrd="0" destOrd="0" presId="urn:microsoft.com/office/officeart/2005/8/layout/hProcess3"/>
    <dgm:cxn modelId="{48F77720-A084-4598-AB12-049D7BE0DBC6}" type="presParOf" srcId="{78E4D2DE-24C3-4920-A346-976CF54CDC5D}" destId="{62CA69AE-505B-4E11-BE35-5EF6BA85C21E}" srcOrd="1" destOrd="0" presId="urn:microsoft.com/office/officeart/2005/8/layout/hProcess3"/>
    <dgm:cxn modelId="{05E5D778-FA90-4BA8-9820-D89CAC3A6918}" type="presParOf" srcId="{78E4D2DE-24C3-4920-A346-976CF54CDC5D}" destId="{14B50FAF-6015-4E6F-AA9F-907CD70BCBA2}" srcOrd="2" destOrd="0" presId="urn:microsoft.com/office/officeart/2005/8/layout/hProcess3"/>
    <dgm:cxn modelId="{702F1B92-B96D-4DBE-85CA-EFA1FE46D675}" type="presParOf" srcId="{78E4D2DE-24C3-4920-A346-976CF54CDC5D}" destId="{31732240-7E10-4BD2-9D30-2E0DB7145BF9}" srcOrd="3" destOrd="0" presId="urn:microsoft.com/office/officeart/2005/8/layout/hProcess3"/>
    <dgm:cxn modelId="{0D4EB185-EAC8-4DED-8681-58634F52EE4D}" type="presParOf" srcId="{1E0C6E4B-3514-4627-A602-8ED903AD2565}" destId="{BB662864-9F50-4BD5-A32C-7ADBCA0F19E6}" srcOrd="4" destOrd="0" presId="urn:microsoft.com/office/officeart/2005/8/layout/hProcess3"/>
    <dgm:cxn modelId="{C9E35EED-D455-4A96-BC3C-6A98B20B0B4E}" type="presParOf" srcId="{1E0C6E4B-3514-4627-A602-8ED903AD2565}" destId="{B9A703B6-46DA-4F9D-88FC-1A21F342A342}" srcOrd="5" destOrd="0" presId="urn:microsoft.com/office/officeart/2005/8/layout/hProcess3"/>
    <dgm:cxn modelId="{BBF0E855-1EE7-4097-8BB2-1E9006E996D7}" type="presParOf" srcId="{B9A703B6-46DA-4F9D-88FC-1A21F342A342}" destId="{E0F53D59-6F62-4E61-A031-84602E39CDAF}" srcOrd="0" destOrd="0" presId="urn:microsoft.com/office/officeart/2005/8/layout/hProcess3"/>
    <dgm:cxn modelId="{21F5B494-8885-4E5E-858F-CB73E076E53F}" type="presParOf" srcId="{B9A703B6-46DA-4F9D-88FC-1A21F342A342}" destId="{CE484BDB-331B-41BF-8BA6-CA60AD9C61A2}" srcOrd="1" destOrd="0" presId="urn:microsoft.com/office/officeart/2005/8/layout/hProcess3"/>
    <dgm:cxn modelId="{3932888C-ECAE-4D6E-8DFB-1CF2F6FF1176}" type="presParOf" srcId="{B9A703B6-46DA-4F9D-88FC-1A21F342A342}" destId="{AF41A3DF-7C0F-42A3-BBDF-1462DC497172}" srcOrd="2" destOrd="0" presId="urn:microsoft.com/office/officeart/2005/8/layout/hProcess3"/>
    <dgm:cxn modelId="{033FC459-9021-43A1-B171-424FD9C801D1}" type="presParOf" srcId="{B9A703B6-46DA-4F9D-88FC-1A21F342A342}" destId="{B8702FFB-645C-4DD2-B0EA-634C55F77E8B}" srcOrd="3" destOrd="0" presId="urn:microsoft.com/office/officeart/2005/8/layout/hProcess3"/>
    <dgm:cxn modelId="{BF3A14F0-1EBF-4671-A357-D771845EE68B}" type="presParOf" srcId="{1E0C6E4B-3514-4627-A602-8ED903AD2565}" destId="{E36E0A1D-8459-4FDB-BABD-69C26ECEF90C}" srcOrd="6" destOrd="0" presId="urn:microsoft.com/office/officeart/2005/8/layout/hProcess3"/>
    <dgm:cxn modelId="{235C7B88-6766-42F8-8727-F17E390DD362}" type="presParOf" srcId="{1E0C6E4B-3514-4627-A602-8ED903AD2565}" destId="{045812E8-9A3B-4D85-AAAF-2972601DC3DB}" srcOrd="7" destOrd="0" presId="urn:microsoft.com/office/officeart/2005/8/layout/hProcess3"/>
    <dgm:cxn modelId="{A8ABBD0C-47F9-4710-A645-D2157445BE70}" type="presParOf" srcId="{1E0C6E4B-3514-4627-A602-8ED903AD2565}" destId="{CC40E839-35FA-456F-8C42-99348BE195A5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02A839-5D49-4F86-AFC3-BF6BA73CA58B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62B5EE0E-E0FD-4429-B824-8DC6027EFFE2}">
      <dgm:prSet phldrT="[Text]" phldr="1"/>
      <dgm:spPr/>
      <dgm:t>
        <a:bodyPr/>
        <a:lstStyle/>
        <a:p>
          <a:endParaRPr lang="en-US" dirty="0"/>
        </a:p>
      </dgm:t>
    </dgm:pt>
    <dgm:pt modelId="{21E1691D-C625-4742-8986-4B49EB4428FD}" type="parTrans" cxnId="{9D0F49D8-D8F8-4DAB-ACD5-77C14CDAA28F}">
      <dgm:prSet/>
      <dgm:spPr/>
    </dgm:pt>
    <dgm:pt modelId="{F552B4F6-A7D5-432B-AF92-509FB01438C3}" type="sibTrans" cxnId="{9D0F49D8-D8F8-4DAB-ACD5-77C14CDAA28F}">
      <dgm:prSet/>
      <dgm:spPr/>
    </dgm:pt>
    <dgm:pt modelId="{0F352002-68BF-4C05-A24D-31398F48712E}">
      <dgm:prSet phldrT="[Text]" phldr="1"/>
      <dgm:spPr/>
      <dgm:t>
        <a:bodyPr/>
        <a:lstStyle/>
        <a:p>
          <a:endParaRPr lang="en-US" dirty="0"/>
        </a:p>
      </dgm:t>
    </dgm:pt>
    <dgm:pt modelId="{83BD1C0C-3DBA-44FD-BB01-6D3F9739C39F}" type="parTrans" cxnId="{410F39FF-F0F1-4E55-9DDB-423CE33256D0}">
      <dgm:prSet/>
      <dgm:spPr/>
    </dgm:pt>
    <dgm:pt modelId="{AC5282E5-1232-45A9-8D60-A275ACB31F8C}" type="sibTrans" cxnId="{410F39FF-F0F1-4E55-9DDB-423CE33256D0}">
      <dgm:prSet/>
      <dgm:spPr/>
    </dgm:pt>
    <dgm:pt modelId="{7D4FA65E-D453-4CF4-8F1A-6A2730F72A4E}">
      <dgm:prSet phldrT="[Text]"/>
      <dgm:spPr/>
      <dgm:t>
        <a:bodyPr/>
        <a:lstStyle/>
        <a:p>
          <a:r>
            <a:rPr lang="sr-Latn-RS" dirty="0" smtClean="0"/>
            <a:t>?</a:t>
          </a:r>
          <a:endParaRPr lang="en-US" dirty="0"/>
        </a:p>
      </dgm:t>
    </dgm:pt>
    <dgm:pt modelId="{62562B89-7BC1-45F4-9183-C10DC8B02246}" type="parTrans" cxnId="{3C5572A6-2DDC-4576-BDCD-F05139958A19}">
      <dgm:prSet/>
      <dgm:spPr/>
    </dgm:pt>
    <dgm:pt modelId="{FA5CA25F-ABE5-4656-916A-EBCBDD270B27}" type="sibTrans" cxnId="{3C5572A6-2DDC-4576-BDCD-F05139958A19}">
      <dgm:prSet/>
      <dgm:spPr/>
    </dgm:pt>
    <dgm:pt modelId="{1DEE935D-D05E-42D9-B748-BF5B0BE06C4F}" type="pres">
      <dgm:prSet presAssocID="{5D02A839-5D49-4F86-AFC3-BF6BA73CA58B}" presName="Name0" presStyleCnt="0">
        <dgm:presLayoutVars>
          <dgm:dir/>
          <dgm:resizeHandles val="exact"/>
        </dgm:presLayoutVars>
      </dgm:prSet>
      <dgm:spPr/>
    </dgm:pt>
    <dgm:pt modelId="{2D09AF89-B373-4ACA-A3F0-49524CA6FF3F}" type="pres">
      <dgm:prSet presAssocID="{5D02A839-5D49-4F86-AFC3-BF6BA73CA58B}" presName="bkgdShp" presStyleLbl="alignAccFollowNode1" presStyleIdx="0" presStyleCnt="1"/>
      <dgm:spPr/>
    </dgm:pt>
    <dgm:pt modelId="{AC8A9925-85BE-4855-8A62-BEC93E214529}" type="pres">
      <dgm:prSet presAssocID="{5D02A839-5D49-4F86-AFC3-BF6BA73CA58B}" presName="linComp" presStyleCnt="0"/>
      <dgm:spPr/>
    </dgm:pt>
    <dgm:pt modelId="{0D4390E7-046C-47C6-B330-2D980F2FE3B7}" type="pres">
      <dgm:prSet presAssocID="{62B5EE0E-E0FD-4429-B824-8DC6027EFFE2}" presName="compNode" presStyleCnt="0"/>
      <dgm:spPr/>
    </dgm:pt>
    <dgm:pt modelId="{099BADE3-88AC-4189-A7E9-723C1E533EEC}" type="pres">
      <dgm:prSet presAssocID="{62B5EE0E-E0FD-4429-B824-8DC6027EFFE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233D3-5A7D-4187-9B68-79679CE15088}" type="pres">
      <dgm:prSet presAssocID="{62B5EE0E-E0FD-4429-B824-8DC6027EFFE2}" presName="invisiNode" presStyleLbl="node1" presStyleIdx="0" presStyleCnt="3"/>
      <dgm:spPr/>
    </dgm:pt>
    <dgm:pt modelId="{2342DCD0-8828-44CB-9648-6EFDC9CA4060}" type="pres">
      <dgm:prSet presAssocID="{62B5EE0E-E0FD-4429-B824-8DC6027EFFE2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B0A71D0-40C4-4438-938A-5EE4BA523A0C}" type="pres">
      <dgm:prSet presAssocID="{F552B4F6-A7D5-432B-AF92-509FB01438C3}" presName="sibTrans" presStyleLbl="sibTrans2D1" presStyleIdx="0" presStyleCnt="0"/>
      <dgm:spPr/>
    </dgm:pt>
    <dgm:pt modelId="{CC847C20-B34F-4709-B252-934E102D8F31}" type="pres">
      <dgm:prSet presAssocID="{0F352002-68BF-4C05-A24D-31398F48712E}" presName="compNode" presStyleCnt="0"/>
      <dgm:spPr/>
    </dgm:pt>
    <dgm:pt modelId="{894F9DE7-297B-45C8-9C37-77B8F132034E}" type="pres">
      <dgm:prSet presAssocID="{0F352002-68BF-4C05-A24D-31398F48712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15CA8-9BB7-4E78-B744-84E33B842A39}" type="pres">
      <dgm:prSet presAssocID="{0F352002-68BF-4C05-A24D-31398F48712E}" presName="invisiNode" presStyleLbl="node1" presStyleIdx="1" presStyleCnt="3"/>
      <dgm:spPr/>
    </dgm:pt>
    <dgm:pt modelId="{4DE1AC0E-3C65-4E19-AFFA-0C6B797A4542}" type="pres">
      <dgm:prSet presAssocID="{0F352002-68BF-4C05-A24D-31398F48712E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ADD16E4-A0B5-42EE-BBC1-FC748A338DE3}" type="pres">
      <dgm:prSet presAssocID="{AC5282E5-1232-45A9-8D60-A275ACB31F8C}" presName="sibTrans" presStyleLbl="sibTrans2D1" presStyleIdx="0" presStyleCnt="0"/>
      <dgm:spPr/>
    </dgm:pt>
    <dgm:pt modelId="{CA0DB341-2D6F-4A7B-ADD8-CD6492334AF1}" type="pres">
      <dgm:prSet presAssocID="{7D4FA65E-D453-4CF4-8F1A-6A2730F72A4E}" presName="compNode" presStyleCnt="0"/>
      <dgm:spPr/>
    </dgm:pt>
    <dgm:pt modelId="{B8B64D08-499A-443A-8A47-9A5D3E608A6E}" type="pres">
      <dgm:prSet presAssocID="{7D4FA65E-D453-4CF4-8F1A-6A2730F72A4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B3CB0-8AB0-447A-81D7-6227CC8225F4}" type="pres">
      <dgm:prSet presAssocID="{7D4FA65E-D453-4CF4-8F1A-6A2730F72A4E}" presName="invisiNode" presStyleLbl="node1" presStyleIdx="2" presStyleCnt="3"/>
      <dgm:spPr/>
    </dgm:pt>
    <dgm:pt modelId="{A8702F00-FA7E-4D83-8D0B-3C989F008129}" type="pres">
      <dgm:prSet presAssocID="{7D4FA65E-D453-4CF4-8F1A-6A2730F72A4E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863DC74-C3E2-461B-B976-2D1FAF21E529}" type="presOf" srcId="{AC5282E5-1232-45A9-8D60-A275ACB31F8C}" destId="{1ADD16E4-A0B5-42EE-BBC1-FC748A338DE3}" srcOrd="0" destOrd="0" presId="urn:microsoft.com/office/officeart/2005/8/layout/pList2#1"/>
    <dgm:cxn modelId="{1E024B30-4964-4DDB-A67C-9B5363732E9F}" type="presOf" srcId="{0F352002-68BF-4C05-A24D-31398F48712E}" destId="{894F9DE7-297B-45C8-9C37-77B8F132034E}" srcOrd="0" destOrd="0" presId="urn:microsoft.com/office/officeart/2005/8/layout/pList2#1"/>
    <dgm:cxn modelId="{3C5572A6-2DDC-4576-BDCD-F05139958A19}" srcId="{5D02A839-5D49-4F86-AFC3-BF6BA73CA58B}" destId="{7D4FA65E-D453-4CF4-8F1A-6A2730F72A4E}" srcOrd="2" destOrd="0" parTransId="{62562B89-7BC1-45F4-9183-C10DC8B02246}" sibTransId="{FA5CA25F-ABE5-4656-916A-EBCBDD270B27}"/>
    <dgm:cxn modelId="{4A347218-DC33-471E-855A-3533CA484E8A}" type="presOf" srcId="{F552B4F6-A7D5-432B-AF92-509FB01438C3}" destId="{AB0A71D0-40C4-4438-938A-5EE4BA523A0C}" srcOrd="0" destOrd="0" presId="urn:microsoft.com/office/officeart/2005/8/layout/pList2#1"/>
    <dgm:cxn modelId="{3FDB0DE4-88BD-4F9E-8A9B-033FC48C8F5D}" type="presOf" srcId="{5D02A839-5D49-4F86-AFC3-BF6BA73CA58B}" destId="{1DEE935D-D05E-42D9-B748-BF5B0BE06C4F}" srcOrd="0" destOrd="0" presId="urn:microsoft.com/office/officeart/2005/8/layout/pList2#1"/>
    <dgm:cxn modelId="{5B358923-EBFA-46EF-9FF0-185C6E5F2836}" type="presOf" srcId="{7D4FA65E-D453-4CF4-8F1A-6A2730F72A4E}" destId="{B8B64D08-499A-443A-8A47-9A5D3E608A6E}" srcOrd="0" destOrd="0" presId="urn:microsoft.com/office/officeart/2005/8/layout/pList2#1"/>
    <dgm:cxn modelId="{410F39FF-F0F1-4E55-9DDB-423CE33256D0}" srcId="{5D02A839-5D49-4F86-AFC3-BF6BA73CA58B}" destId="{0F352002-68BF-4C05-A24D-31398F48712E}" srcOrd="1" destOrd="0" parTransId="{83BD1C0C-3DBA-44FD-BB01-6D3F9739C39F}" sibTransId="{AC5282E5-1232-45A9-8D60-A275ACB31F8C}"/>
    <dgm:cxn modelId="{BD479BC4-75D1-4FAA-8F4C-B7E19C4EEDC7}" type="presOf" srcId="{62B5EE0E-E0FD-4429-B824-8DC6027EFFE2}" destId="{099BADE3-88AC-4189-A7E9-723C1E533EEC}" srcOrd="0" destOrd="0" presId="urn:microsoft.com/office/officeart/2005/8/layout/pList2#1"/>
    <dgm:cxn modelId="{9D0F49D8-D8F8-4DAB-ACD5-77C14CDAA28F}" srcId="{5D02A839-5D49-4F86-AFC3-BF6BA73CA58B}" destId="{62B5EE0E-E0FD-4429-B824-8DC6027EFFE2}" srcOrd="0" destOrd="0" parTransId="{21E1691D-C625-4742-8986-4B49EB4428FD}" sibTransId="{F552B4F6-A7D5-432B-AF92-509FB01438C3}"/>
    <dgm:cxn modelId="{BD274B3F-CCF2-4DC0-84DE-43B30CA0817F}" type="presParOf" srcId="{1DEE935D-D05E-42D9-B748-BF5B0BE06C4F}" destId="{2D09AF89-B373-4ACA-A3F0-49524CA6FF3F}" srcOrd="0" destOrd="0" presId="urn:microsoft.com/office/officeart/2005/8/layout/pList2#1"/>
    <dgm:cxn modelId="{6B4F6ACB-870A-47AF-8AD4-71293D00FEFE}" type="presParOf" srcId="{1DEE935D-D05E-42D9-B748-BF5B0BE06C4F}" destId="{AC8A9925-85BE-4855-8A62-BEC93E214529}" srcOrd="1" destOrd="0" presId="urn:microsoft.com/office/officeart/2005/8/layout/pList2#1"/>
    <dgm:cxn modelId="{A15AE43D-86D9-4B87-A931-1B2DF6401A9D}" type="presParOf" srcId="{AC8A9925-85BE-4855-8A62-BEC93E214529}" destId="{0D4390E7-046C-47C6-B330-2D980F2FE3B7}" srcOrd="0" destOrd="0" presId="urn:microsoft.com/office/officeart/2005/8/layout/pList2#1"/>
    <dgm:cxn modelId="{B84F7F03-6C4D-4CA3-AE83-3914BADA338B}" type="presParOf" srcId="{0D4390E7-046C-47C6-B330-2D980F2FE3B7}" destId="{099BADE3-88AC-4189-A7E9-723C1E533EEC}" srcOrd="0" destOrd="0" presId="urn:microsoft.com/office/officeart/2005/8/layout/pList2#1"/>
    <dgm:cxn modelId="{DD89A31A-1DF4-45BA-B681-547576F903C7}" type="presParOf" srcId="{0D4390E7-046C-47C6-B330-2D980F2FE3B7}" destId="{5F1233D3-5A7D-4187-9B68-79679CE15088}" srcOrd="1" destOrd="0" presId="urn:microsoft.com/office/officeart/2005/8/layout/pList2#1"/>
    <dgm:cxn modelId="{43C42CC4-664A-45DD-A1AF-04B584E04606}" type="presParOf" srcId="{0D4390E7-046C-47C6-B330-2D980F2FE3B7}" destId="{2342DCD0-8828-44CB-9648-6EFDC9CA4060}" srcOrd="2" destOrd="0" presId="urn:microsoft.com/office/officeart/2005/8/layout/pList2#1"/>
    <dgm:cxn modelId="{C48651F6-97E8-4392-83CB-8AE97AE49F72}" type="presParOf" srcId="{AC8A9925-85BE-4855-8A62-BEC93E214529}" destId="{AB0A71D0-40C4-4438-938A-5EE4BA523A0C}" srcOrd="1" destOrd="0" presId="urn:microsoft.com/office/officeart/2005/8/layout/pList2#1"/>
    <dgm:cxn modelId="{50D682B9-7B9F-4881-8603-52099402D2F9}" type="presParOf" srcId="{AC8A9925-85BE-4855-8A62-BEC93E214529}" destId="{CC847C20-B34F-4709-B252-934E102D8F31}" srcOrd="2" destOrd="0" presId="urn:microsoft.com/office/officeart/2005/8/layout/pList2#1"/>
    <dgm:cxn modelId="{FEE89E63-7270-44DD-ABC3-A7419D10DBEB}" type="presParOf" srcId="{CC847C20-B34F-4709-B252-934E102D8F31}" destId="{894F9DE7-297B-45C8-9C37-77B8F132034E}" srcOrd="0" destOrd="0" presId="urn:microsoft.com/office/officeart/2005/8/layout/pList2#1"/>
    <dgm:cxn modelId="{246D10B8-5191-4A62-A770-CB997D247332}" type="presParOf" srcId="{CC847C20-B34F-4709-B252-934E102D8F31}" destId="{78D15CA8-9BB7-4E78-B744-84E33B842A39}" srcOrd="1" destOrd="0" presId="urn:microsoft.com/office/officeart/2005/8/layout/pList2#1"/>
    <dgm:cxn modelId="{3EFC8A6C-82CF-4CAA-AC9B-7AFF14148EC8}" type="presParOf" srcId="{CC847C20-B34F-4709-B252-934E102D8F31}" destId="{4DE1AC0E-3C65-4E19-AFFA-0C6B797A4542}" srcOrd="2" destOrd="0" presId="urn:microsoft.com/office/officeart/2005/8/layout/pList2#1"/>
    <dgm:cxn modelId="{87DAD581-15C6-4186-93F5-E74361728E4E}" type="presParOf" srcId="{AC8A9925-85BE-4855-8A62-BEC93E214529}" destId="{1ADD16E4-A0B5-42EE-BBC1-FC748A338DE3}" srcOrd="3" destOrd="0" presId="urn:microsoft.com/office/officeart/2005/8/layout/pList2#1"/>
    <dgm:cxn modelId="{EEEE7E3E-EFD3-4883-BAFE-73B14254E627}" type="presParOf" srcId="{AC8A9925-85BE-4855-8A62-BEC93E214529}" destId="{CA0DB341-2D6F-4A7B-ADD8-CD6492334AF1}" srcOrd="4" destOrd="0" presId="urn:microsoft.com/office/officeart/2005/8/layout/pList2#1"/>
    <dgm:cxn modelId="{6A9F1614-5D21-4092-A651-12E13B6DA4A3}" type="presParOf" srcId="{CA0DB341-2D6F-4A7B-ADD8-CD6492334AF1}" destId="{B8B64D08-499A-443A-8A47-9A5D3E608A6E}" srcOrd="0" destOrd="0" presId="urn:microsoft.com/office/officeart/2005/8/layout/pList2#1"/>
    <dgm:cxn modelId="{9E028CE2-628E-4F97-815E-AC841065D026}" type="presParOf" srcId="{CA0DB341-2D6F-4A7B-ADD8-CD6492334AF1}" destId="{7A6B3CB0-8AB0-447A-81D7-6227CC8225F4}" srcOrd="1" destOrd="0" presId="urn:microsoft.com/office/officeart/2005/8/layout/pList2#1"/>
    <dgm:cxn modelId="{0DD26615-90BE-459E-8246-CB6084916AD5}" type="presParOf" srcId="{CA0DB341-2D6F-4A7B-ADD8-CD6492334AF1}" destId="{A8702F00-FA7E-4D83-8D0B-3C989F008129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A8D2F-C2FD-4D4D-A758-E7FBEB2AFFC8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07A17-486C-437C-A76A-413C352B3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23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43FF-A55A-454B-B333-7BBEFC6AF25C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AE2F46-8E10-4DA3-9EA7-B230BEF03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43FF-A55A-454B-B333-7BBEFC6AF25C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2F46-8E10-4DA3-9EA7-B230BEF03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43FF-A55A-454B-B333-7BBEFC6AF25C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2F46-8E10-4DA3-9EA7-B230BEF03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43FF-A55A-454B-B333-7BBEFC6AF25C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AE2F46-8E10-4DA3-9EA7-B230BEF03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43FF-A55A-454B-B333-7BBEFC6AF25C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2F46-8E10-4DA3-9EA7-B230BEF033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43FF-A55A-454B-B333-7BBEFC6AF25C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2F46-8E10-4DA3-9EA7-B230BEF03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43FF-A55A-454B-B333-7BBEFC6AF25C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8AE2F46-8E10-4DA3-9EA7-B230BEF033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43FF-A55A-454B-B333-7BBEFC6AF25C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2F46-8E10-4DA3-9EA7-B230BEF03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43FF-A55A-454B-B333-7BBEFC6AF25C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2F46-8E10-4DA3-9EA7-B230BEF03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43FF-A55A-454B-B333-7BBEFC6AF25C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2F46-8E10-4DA3-9EA7-B230BEF03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43FF-A55A-454B-B333-7BBEFC6AF25C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2F46-8E10-4DA3-9EA7-B230BEF033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C843FF-A55A-454B-B333-7BBEFC6AF25C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AE2F46-8E10-4DA3-9EA7-B230BEF033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wand.com/sh/Frekvencija" TargetMode="External"/><Relationship Id="rId2" Type="http://schemas.openxmlformats.org/officeDocument/2006/relationships/hyperlink" Target="http://www.wikiwand.com/sh/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sr.wikipedia.org/wiki/%D0%9C%D0%B0%D1%82%D0%B5%D0%BC%D0%B0%D1%82%D0%B8%D0%BA%D0%B0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8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wiki/%D0%9B%D0%B8%D0%BD%D0%B5%D0%B0%D1%80%D0%BD%D0%B0_%D0%B0%D0%BB%D0%B3%D0%B5%D0%B1%D1%80%D0%B0" TargetMode="External"/><Relationship Id="rId2" Type="http://schemas.openxmlformats.org/officeDocument/2006/relationships/hyperlink" Target="https://sr.wikipedia.org/wiki/%D0%9C%D0%B0%D1%82%D0%B5%D0%BC%D0%B0%D1%82%D0%B8%D0%BA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r.wikipedia.org/wiki/%D0%A1%D0%BA%D0%B0%D0%BB%D0%B0%D1%80_(%D0%BC%D0%B0%D1%82%D0%B5%D0%BC%D0%B0%D1%82%D0%B8%D0%BA%D0%B0)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TGAB-0ZDVZY" TargetMode="External"/><Relationship Id="rId3" Type="http://schemas.openxmlformats.org/officeDocument/2006/relationships/hyperlink" Target="https://www.youtube.com/watch?v=8yje7AD5S1Y" TargetMode="External"/><Relationship Id="rId7" Type="http://schemas.openxmlformats.org/officeDocument/2006/relationships/hyperlink" Target="https://www.youtube.com/watch?v=ylDWgG7pgxw" TargetMode="External"/><Relationship Id="rId2" Type="http://schemas.openxmlformats.org/officeDocument/2006/relationships/hyperlink" Target="https://www.youtube.com/watch?v=Q3oItpVa9f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DbBaaob9_gI" TargetMode="External"/><Relationship Id="rId5" Type="http://schemas.openxmlformats.org/officeDocument/2006/relationships/hyperlink" Target="https://www.youtube.com/watch?v=KWzyQKcJBYg" TargetMode="External"/><Relationship Id="rId10" Type="http://schemas.openxmlformats.org/officeDocument/2006/relationships/hyperlink" Target="https://www.youtube.com/watch?v=ZWzwb4BumIk" TargetMode="External"/><Relationship Id="rId4" Type="http://schemas.openxmlformats.org/officeDocument/2006/relationships/hyperlink" Target="https://www.youtube.com/watch?v=wvJAgrUBF4w" TargetMode="External"/><Relationship Id="rId9" Type="http://schemas.openxmlformats.org/officeDocument/2006/relationships/hyperlink" Target="https://www.youtube.com/watch?v=IGJeGOw8TzQ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dirty="0">
              <a:latin typeface="Brush Script MT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images w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729740"/>
          </a:xfrm>
          <a:prstGeom prst="rect">
            <a:avLst/>
          </a:prstGeom>
        </p:spPr>
      </p:pic>
      <p:pic>
        <p:nvPicPr>
          <p:cNvPr id="5" name="Picture 4" descr="albert-ajnc5a1tajn-svira-violin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693985"/>
            <a:ext cx="91440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Interesantno</a:t>
            </a:r>
            <a:r>
              <a:rPr lang="en-US" sz="3600" dirty="0"/>
              <a:t> je </a:t>
            </a:r>
            <a:r>
              <a:rPr lang="sr-Latn-RS" sz="3600" dirty="0" smtClean="0"/>
              <a:t>da su</a:t>
            </a:r>
            <a:r>
              <a:rPr lang="en-US" sz="3600" dirty="0" err="1" smtClean="0"/>
              <a:t>Pitagorejci</a:t>
            </a:r>
            <a:r>
              <a:rPr lang="sr-Latn-RS" sz="3600" dirty="0" smtClean="0"/>
              <a:t> do</a:t>
            </a:r>
            <a:r>
              <a:rPr lang="en-US" sz="3600" dirty="0" smtClean="0"/>
              <a:t> </a:t>
            </a:r>
            <a:r>
              <a:rPr lang="en-US" sz="3600" dirty="0" err="1"/>
              <a:t>otkrića</a:t>
            </a:r>
            <a:r>
              <a:rPr lang="en-US" sz="3600" dirty="0"/>
              <a:t> </a:t>
            </a:r>
            <a:r>
              <a:rPr lang="en-US" sz="3600" b="1" dirty="0" err="1"/>
              <a:t>iracionalnosti</a:t>
            </a:r>
            <a:r>
              <a:rPr lang="en-US" sz="3600" b="1" dirty="0"/>
              <a:t> </a:t>
            </a:r>
            <a:r>
              <a:rPr lang="en-US" sz="3600" b="1" dirty="0" err="1"/>
              <a:t>broja</a:t>
            </a:r>
            <a:r>
              <a:rPr lang="en-US" sz="3600" b="1" dirty="0"/>
              <a:t> √2 </a:t>
            </a:r>
            <a:r>
              <a:rPr lang="en-US" sz="3600" dirty="0" err="1"/>
              <a:t>došli</a:t>
            </a:r>
            <a:r>
              <a:rPr lang="en-US" sz="3600" dirty="0"/>
              <a:t> </a:t>
            </a:r>
            <a:r>
              <a:rPr lang="en-US" sz="3600" dirty="0" err="1"/>
              <a:t>izučavajući</a:t>
            </a:r>
            <a:r>
              <a:rPr lang="en-US" sz="3600" dirty="0"/>
              <a:t> </a:t>
            </a:r>
            <a:r>
              <a:rPr lang="sr-Latn-RS" sz="3600" dirty="0" smtClean="0"/>
              <a:t>takav </a:t>
            </a:r>
            <a:r>
              <a:rPr lang="en-US" sz="3600" dirty="0" err="1" smtClean="0"/>
              <a:t>prirodan</a:t>
            </a:r>
            <a:r>
              <a:rPr lang="en-US" sz="3600" dirty="0" smtClean="0"/>
              <a:t> </a:t>
            </a:r>
            <a:r>
              <a:rPr lang="en-US" sz="3600" dirty="0"/>
              <a:t>„</a:t>
            </a:r>
            <a:r>
              <a:rPr lang="en-US" sz="3600" dirty="0" err="1"/>
              <a:t>muziči</a:t>
            </a:r>
            <a:r>
              <a:rPr lang="en-US" sz="3600" dirty="0"/>
              <a:t> problem“. </a:t>
            </a:r>
            <a:r>
              <a:rPr lang="en-US" sz="3600" dirty="0" err="1"/>
              <a:t>Znajući</a:t>
            </a:r>
            <a:r>
              <a:rPr lang="en-US" sz="3600" dirty="0"/>
              <a:t> </a:t>
            </a:r>
            <a:r>
              <a:rPr lang="en-US" sz="3600" dirty="0" err="1"/>
              <a:t>da</a:t>
            </a:r>
            <a:r>
              <a:rPr lang="en-US" sz="3600" dirty="0"/>
              <a:t> </a:t>
            </a:r>
            <a:r>
              <a:rPr lang="en-US" sz="3600" dirty="0" err="1"/>
              <a:t>oktavi</a:t>
            </a:r>
            <a:r>
              <a:rPr lang="en-US" sz="3600" dirty="0"/>
              <a:t> </a:t>
            </a:r>
            <a:r>
              <a:rPr lang="en-US" sz="3600" dirty="0" err="1"/>
              <a:t>odgovara</a:t>
            </a:r>
            <a:r>
              <a:rPr lang="en-US" sz="3600" dirty="0"/>
              <a:t> </a:t>
            </a:r>
            <a:r>
              <a:rPr lang="en-US" sz="3600" dirty="0" err="1"/>
              <a:t>odnos</a:t>
            </a:r>
            <a:r>
              <a:rPr lang="en-US" sz="3600" dirty="0"/>
              <a:t> 1:2 </a:t>
            </a:r>
            <a:r>
              <a:rPr lang="en-US" sz="3600" dirty="0" err="1"/>
              <a:t>između</a:t>
            </a:r>
            <a:r>
              <a:rPr lang="en-US" sz="3600" dirty="0"/>
              <a:t> </a:t>
            </a:r>
            <a:r>
              <a:rPr lang="en-US" sz="3600" dirty="0" err="1"/>
              <a:t>dužina</a:t>
            </a:r>
            <a:r>
              <a:rPr lang="en-US" sz="3600" dirty="0"/>
              <a:t> </a:t>
            </a:r>
            <a:r>
              <a:rPr lang="en-US" sz="3600" dirty="0" err="1"/>
              <a:t>odgovarajućih</a:t>
            </a:r>
            <a:r>
              <a:rPr lang="en-US" sz="3600" dirty="0"/>
              <a:t> </a:t>
            </a:r>
            <a:r>
              <a:rPr lang="en-US" sz="3600" dirty="0" err="1"/>
              <a:t>zategnutih</a:t>
            </a:r>
            <a:r>
              <a:rPr lang="en-US" sz="3600" dirty="0"/>
              <a:t> </a:t>
            </a:r>
            <a:r>
              <a:rPr lang="en-US" sz="3600" dirty="0" err="1"/>
              <a:t>žica</a:t>
            </a:r>
            <a:r>
              <a:rPr lang="en-US" sz="3600" dirty="0"/>
              <a:t>, </a:t>
            </a:r>
            <a:r>
              <a:rPr lang="en-US" sz="3600" dirty="0" err="1"/>
              <a:t>kolika</a:t>
            </a:r>
            <a:r>
              <a:rPr lang="en-US" sz="3600" dirty="0"/>
              <a:t> je </a:t>
            </a:r>
            <a:r>
              <a:rPr lang="en-US" sz="3600" dirty="0" err="1"/>
              <a:t>dužina</a:t>
            </a:r>
            <a:r>
              <a:rPr lang="en-US" sz="3600" dirty="0"/>
              <a:t> </a:t>
            </a:r>
            <a:r>
              <a:rPr lang="en-US" sz="3600" dirty="0" err="1"/>
              <a:t>žice</a:t>
            </a:r>
            <a:r>
              <a:rPr lang="en-US" sz="3600" dirty="0"/>
              <a:t> </a:t>
            </a:r>
            <a:r>
              <a:rPr lang="en-US" sz="3600" dirty="0" err="1"/>
              <a:t>čiji</a:t>
            </a:r>
            <a:r>
              <a:rPr lang="en-US" sz="3600" dirty="0"/>
              <a:t> ton deli </a:t>
            </a:r>
            <a:r>
              <a:rPr lang="en-US" sz="3600" dirty="0" err="1"/>
              <a:t>tu</a:t>
            </a:r>
            <a:r>
              <a:rPr lang="en-US" sz="3600" dirty="0"/>
              <a:t> </a:t>
            </a:r>
            <a:r>
              <a:rPr lang="en-US" sz="3600" dirty="0" err="1"/>
              <a:t>oktavu</a:t>
            </a:r>
            <a:r>
              <a:rPr lang="en-US" sz="3600" dirty="0"/>
              <a:t> </a:t>
            </a:r>
            <a:r>
              <a:rPr lang="en-US" sz="3600" dirty="0" err="1"/>
              <a:t>na</a:t>
            </a:r>
            <a:r>
              <a:rPr lang="en-US" sz="3600" dirty="0"/>
              <a:t> </a:t>
            </a:r>
            <a:r>
              <a:rPr lang="en-US" sz="3600" dirty="0" err="1"/>
              <a:t>dva</a:t>
            </a:r>
            <a:r>
              <a:rPr lang="en-US" sz="3600" dirty="0"/>
              <a:t> </a:t>
            </a:r>
            <a:r>
              <a:rPr lang="en-US" sz="3600" dirty="0" err="1"/>
              <a:t>jednaka</a:t>
            </a:r>
            <a:r>
              <a:rPr lang="en-US" sz="3600" dirty="0"/>
              <a:t> </a:t>
            </a:r>
            <a:r>
              <a:rPr lang="en-US" sz="3600" dirty="0" err="1"/>
              <a:t>dela</a:t>
            </a:r>
            <a:r>
              <a:rPr lang="en-US" sz="3600" dirty="0"/>
              <a:t>? </a:t>
            </a:r>
            <a:r>
              <a:rPr lang="en-US" sz="3600" dirty="0" err="1"/>
              <a:t>Ako</a:t>
            </a:r>
            <a:r>
              <a:rPr lang="en-US" sz="3600" dirty="0"/>
              <a:t> </a:t>
            </a:r>
            <a:r>
              <a:rPr lang="en-US" sz="3600" dirty="0" err="1"/>
              <a:t>tu</a:t>
            </a:r>
            <a:r>
              <a:rPr lang="en-US" sz="3600" dirty="0"/>
              <a:t> </a:t>
            </a:r>
            <a:r>
              <a:rPr lang="en-US" sz="3600" dirty="0" err="1"/>
              <a:t>nepoznatu</a:t>
            </a:r>
            <a:r>
              <a:rPr lang="en-US" sz="3600" dirty="0"/>
              <a:t> </a:t>
            </a:r>
            <a:r>
              <a:rPr lang="en-US" sz="3600" dirty="0" err="1"/>
              <a:t>dužinu</a:t>
            </a:r>
            <a:r>
              <a:rPr lang="en-US" sz="3600" dirty="0"/>
              <a:t> </a:t>
            </a:r>
            <a:r>
              <a:rPr lang="en-US" sz="3600" dirty="0" err="1"/>
              <a:t>označimo</a:t>
            </a:r>
            <a:r>
              <a:rPr lang="en-US" sz="3600" dirty="0"/>
              <a:t> </a:t>
            </a:r>
            <a:r>
              <a:rPr lang="en-US" sz="3600" dirty="0" err="1"/>
              <a:t>sa</a:t>
            </a:r>
            <a:r>
              <a:rPr lang="en-US" sz="3600" dirty="0"/>
              <a:t> x, </a:t>
            </a:r>
            <a:r>
              <a:rPr lang="en-US" sz="3600" dirty="0" err="1"/>
              <a:t>dolazimo</a:t>
            </a:r>
            <a:r>
              <a:rPr lang="en-US" sz="3600" dirty="0"/>
              <a:t> do </a:t>
            </a:r>
            <a:r>
              <a:rPr lang="en-US" sz="3600" dirty="0" err="1"/>
              <a:t>sledeće</a:t>
            </a:r>
            <a:r>
              <a:rPr lang="en-US" sz="3600" dirty="0"/>
              <a:t> </a:t>
            </a:r>
            <a:r>
              <a:rPr lang="en-US" sz="3600" dirty="0" err="1"/>
              <a:t>jednačine</a:t>
            </a:r>
            <a:r>
              <a:rPr lang="en-US" sz="3600" dirty="0"/>
              <a:t>: 1:x=x:2, </a:t>
            </a:r>
            <a:r>
              <a:rPr lang="en-US" sz="3600" dirty="0" err="1"/>
              <a:t>tj</a:t>
            </a:r>
            <a:r>
              <a:rPr lang="en-US" sz="3600" dirty="0"/>
              <a:t>. x2 =2. </a:t>
            </a:r>
            <a:r>
              <a:rPr lang="en-US" sz="3600" dirty="0" err="1"/>
              <a:t>Naravno</a:t>
            </a:r>
            <a:r>
              <a:rPr lang="en-US" sz="3600" dirty="0"/>
              <a:t>, mi </a:t>
            </a:r>
            <a:r>
              <a:rPr lang="en-US" sz="3600" dirty="0" err="1"/>
              <a:t>sada</a:t>
            </a:r>
            <a:r>
              <a:rPr lang="en-US" sz="3600" dirty="0"/>
              <a:t> </a:t>
            </a:r>
            <a:r>
              <a:rPr lang="en-US" sz="3600" dirty="0" err="1"/>
              <a:t>znamo</a:t>
            </a:r>
            <a:r>
              <a:rPr lang="en-US" sz="3600" dirty="0"/>
              <a:t> </a:t>
            </a:r>
            <a:r>
              <a:rPr lang="en-US" sz="3600" dirty="0" err="1"/>
              <a:t>da</a:t>
            </a:r>
            <a:r>
              <a:rPr lang="en-US" sz="3600" dirty="0"/>
              <a:t> je </a:t>
            </a:r>
            <a:r>
              <a:rPr lang="en-US" sz="3600" dirty="0" err="1"/>
              <a:t>tada</a:t>
            </a:r>
            <a:r>
              <a:rPr lang="en-US" sz="3600" dirty="0"/>
              <a:t> x= √2 </a:t>
            </a:r>
          </a:p>
        </p:txBody>
      </p:sp>
      <p:pic>
        <p:nvPicPr>
          <p:cNvPr id="6" name="Picture 5" descr="МОНОКОР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5257800"/>
            <a:ext cx="84582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zaključak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Dokle god se frekvencije odnose kao mali brojevi dvaju tonova, njihove frekvencije su u omeru malih brojeva</a:t>
            </a:r>
          </a:p>
          <a:p>
            <a:r>
              <a:rPr lang="sr-Latn-RS" dirty="0" smtClean="0"/>
              <a:t>2:1. 3:2, 4:3, 5:4 (tu ćemo stati), dotle će ti tonovi zvučati konsonantno.</a:t>
            </a:r>
          </a:p>
          <a:p>
            <a:r>
              <a:rPr lang="sr-Latn-RS" dirty="0" smtClean="0"/>
              <a:t>To je ipak fenomenološki zakon, jer Pitagora nije dao objašnjenje, već samo zaključak pojave- eksperimentalno je utvrdio činjenicu.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2819400" cy="838200"/>
          </a:xfrm>
        </p:spPr>
        <p:txBody>
          <a:bodyPr>
            <a:normAutofit fontScale="90000"/>
          </a:bodyPr>
          <a:lstStyle/>
          <a:p>
            <a:r>
              <a:rPr lang="sr-Latn-RS" sz="2800" dirty="0" smtClean="0"/>
              <a:t>ALIKVOTNI TONOVI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3398837"/>
          </a:xfrm>
        </p:spPr>
        <p:txBody>
          <a:bodyPr>
            <a:normAutofit fontScale="92500" lnSpcReduction="20000"/>
          </a:bodyPr>
          <a:lstStyle/>
          <a:p>
            <a:r>
              <a:rPr lang="vi-VN" sz="2600" b="1" dirty="0" smtClean="0"/>
              <a:t>Alikvotni </a:t>
            </a:r>
            <a:r>
              <a:rPr lang="vi-VN" sz="2600" b="1" dirty="0" smtClean="0">
                <a:hlinkClick r:id="rId2" tooltip="Ton"/>
              </a:rPr>
              <a:t>tonovi</a:t>
            </a:r>
            <a:r>
              <a:rPr lang="vi-VN" sz="2600" dirty="0" smtClean="0"/>
              <a:t>, takođe nazvani i </a:t>
            </a:r>
            <a:r>
              <a:rPr lang="vi-VN" sz="2600" b="1" i="1" dirty="0" smtClean="0"/>
              <a:t>parcijalnim tonovi</a:t>
            </a:r>
            <a:r>
              <a:rPr lang="vi-VN" sz="2600" i="1" dirty="0" smtClean="0"/>
              <a:t>m</a:t>
            </a:r>
            <a:r>
              <a:rPr lang="vi-VN" sz="2600" b="1" i="1" dirty="0" smtClean="0"/>
              <a:t>a</a:t>
            </a:r>
            <a:r>
              <a:rPr lang="sr-Latn-RS" sz="2600" b="1" i="1" dirty="0" smtClean="0">
                <a:latin typeface="Arial Narrow" pitchFamily="34" charset="0"/>
              </a:rPr>
              <a:t> </a:t>
            </a:r>
            <a:r>
              <a:rPr lang="vi-VN" sz="2600" dirty="0" smtClean="0"/>
              <a:t>ili </a:t>
            </a:r>
            <a:r>
              <a:rPr lang="vi-VN" sz="2600" b="1" i="1" dirty="0" smtClean="0"/>
              <a:t>harmonici</a:t>
            </a:r>
            <a:r>
              <a:rPr lang="vi-VN" sz="2600" i="1" dirty="0" smtClean="0"/>
              <a:t>ma</a:t>
            </a:r>
            <a:r>
              <a:rPr lang="vi-VN" sz="2600" dirty="0" smtClean="0"/>
              <a:t> su pojava uglavnom sluhom neprepoznatljivih tonova </a:t>
            </a:r>
            <a:r>
              <a:rPr lang="vi-VN" sz="2600" b="1" dirty="0" smtClean="0"/>
              <a:t>koji se formiraju nad glavnim izvedenim </a:t>
            </a:r>
            <a:r>
              <a:rPr lang="vi-VN" sz="2600" b="1" dirty="0" smtClean="0">
                <a:hlinkClick r:id="rId2" tooltip="Ton"/>
              </a:rPr>
              <a:t>tonom</a:t>
            </a:r>
            <a:r>
              <a:rPr lang="vi-VN" sz="2600" dirty="0" smtClean="0"/>
              <a:t>. </a:t>
            </a:r>
            <a:r>
              <a:rPr lang="vi-VN" sz="2600" b="1" dirty="0" smtClean="0"/>
              <a:t>Njihov broj i jačina određuju „boju“ tona </a:t>
            </a:r>
            <a:r>
              <a:rPr lang="vi-VN" sz="2600" dirty="0" smtClean="0"/>
              <a:t>nad kojim se formiraju pri čemu je </a:t>
            </a:r>
            <a:r>
              <a:rPr lang="vi-VN" sz="2600" b="1" dirty="0" smtClean="0"/>
              <a:t>broj dominantan faktor</a:t>
            </a:r>
            <a:r>
              <a:rPr lang="vi-VN" sz="2600" dirty="0" smtClean="0"/>
              <a:t>. Frekvencije alikvotnih tonova se prema osnovnom tonu odnose kao 1:2:3:4:5:6:… do određene granične </a:t>
            </a:r>
            <a:r>
              <a:rPr lang="vi-VN" sz="2600" dirty="0" smtClean="0">
                <a:hlinkClick r:id="rId3"/>
              </a:rPr>
              <a:t>frekvencije</a:t>
            </a:r>
            <a:r>
              <a:rPr lang="vi-VN" sz="2600" dirty="0" smtClean="0"/>
              <a:t>. </a:t>
            </a:r>
          </a:p>
          <a:p>
            <a:pPr>
              <a:buNone/>
            </a:pPr>
            <a:r>
              <a:rPr lang="sr-Latn-RS" sz="2600" dirty="0" smtClean="0"/>
              <a:t>    Š</a:t>
            </a:r>
            <a:r>
              <a:rPr lang="vi-VN" sz="2600" dirty="0" smtClean="0"/>
              <a:t>to je manji broj alikvotnih tonova (tj. što je granična frekvencija niža) to je zvuk instrumenta „mekši“ i obrnuto − što je alikvotnih tonova više, to je zvuk instrumenta oštriji. </a:t>
            </a:r>
          </a:p>
          <a:p>
            <a:endParaRPr lang="en-US" dirty="0"/>
          </a:p>
        </p:txBody>
      </p:sp>
      <p:pic>
        <p:nvPicPr>
          <p:cNvPr id="4" name="Picture 3" descr="ALIKVOTNI TONOV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4876800"/>
            <a:ext cx="7391400" cy="1981200"/>
          </a:xfrm>
          <a:prstGeom prst="rect">
            <a:avLst/>
          </a:prstGeom>
        </p:spPr>
      </p:pic>
      <p:pic>
        <p:nvPicPr>
          <p:cNvPr id="5" name="Picture 4" descr="frekvence3v9u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0100" y="0"/>
            <a:ext cx="5803900" cy="107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sr-Latn-RS" dirty="0" smtClean="0"/>
              <a:t>li, postojao je jedan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</a:t>
            </a:r>
            <a:r>
              <a:rPr lang="sr-Latn-RS" dirty="0" smtClean="0"/>
              <a:t>opularno nazvan: problem očuvanja prirodnih intervala (pri modulaciji- promeni tonaliteta).Zapravo on se javlja i u okviru istog tonaliteta.Stvar je jednostavna, jer se kompletna muzička lestvica- skala bazira na odnosu malih brojeva.Kada postavimo jedan linearni sistem, ukoliko želimo promeniti početnu i krajnju vrednost ( ne od c-c, već od, recimo d-d), onda više neće biti isti razmaci.</a:t>
            </a:r>
          </a:p>
          <a:p>
            <a:r>
              <a:rPr lang="sr-Latn-RS" dirty="0" smtClean="0"/>
              <a:t>Napravimo parelelu, da bi lakše razumeli: ako imamo metar, on je od 10-20 cm potpuno ista razlika kao i od 20-30 cm, ali ovde nije tako!!!</a:t>
            </a:r>
          </a:p>
          <a:p>
            <a:r>
              <a:rPr lang="sr-Latn-RS" dirty="0" smtClean="0"/>
              <a:t>Ovde to promenjivo!!!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219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</a:t>
            </a:r>
            <a:r>
              <a:rPr lang="sr-Latn-RS" sz="2800" dirty="0" smtClean="0"/>
              <a:t>nogi su to pokušali rešiti principom približnosti (aproksimacijom), a ovo će tek biti aktuelno...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Sistemom redukcije se mogu zadržati savršeni intervali, ali je neophodno menjati ergonomiju (dizajn) instrumenta.</a:t>
            </a:r>
          </a:p>
          <a:p>
            <a:r>
              <a:rPr lang="sr-Latn-RS" dirty="0" smtClean="0"/>
              <a:t>Stranice trougla pretvorimo u žice.Kada bi te žice odsvirali, dobili bi trozvuk- akord.Trokut 3-4-5 stranica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Kako</a:t>
            </a:r>
            <a:r>
              <a:rPr lang="en-US" sz="3200" dirty="0" smtClean="0"/>
              <a:t> </a:t>
            </a:r>
            <a:r>
              <a:rPr lang="sr-Latn-RS" sz="3200" dirty="0" smtClean="0"/>
              <a:t>čujemo?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0" y="0"/>
            <a:ext cx="4343400" cy="541020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3200" dirty="0" smtClean="0"/>
              <a:t>Zvučni talasi dopru do bubnjića i zatresu ga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3200" dirty="0" smtClean="0"/>
              <a:t>Zvučne koščice prenose titraje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3200" dirty="0" smtClean="0"/>
              <a:t>Titraji se prenose na opnu i središte puža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3200" dirty="0" smtClean="0"/>
              <a:t>Dalje se preusmeravaju ka slušnom živcu...</a:t>
            </a:r>
          </a:p>
        </p:txBody>
      </p:sp>
      <p:pic>
        <p:nvPicPr>
          <p:cNvPr id="5" name="Content Placeholder 4" descr="uho-i-sluh-3-6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96740" y="0"/>
            <a:ext cx="4747260" cy="3733800"/>
          </a:xfrm>
        </p:spPr>
      </p:pic>
      <p:pic>
        <p:nvPicPr>
          <p:cNvPr id="7" name="Picture 6" descr="zvuk-verzija-2-6-6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581400"/>
            <a:ext cx="4724400" cy="2065020"/>
          </a:xfrm>
          <a:prstGeom prst="rect">
            <a:avLst/>
          </a:prstGeom>
        </p:spPr>
      </p:pic>
      <p:pic>
        <p:nvPicPr>
          <p:cNvPr id="6" name="Picture 5" descr="zvuk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5334000"/>
            <a:ext cx="46482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67400"/>
            <a:ext cx="8915400" cy="990600"/>
          </a:xfrm>
        </p:spPr>
        <p:txBody>
          <a:bodyPr>
            <a:normAutofit/>
          </a:bodyPr>
          <a:lstStyle/>
          <a:p>
            <a:r>
              <a:rPr lang="sr-Latn-RS" sz="4000" dirty="0" smtClean="0"/>
              <a:t>Doživljaj  zvuka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0" y="0"/>
            <a:ext cx="4953000" cy="57912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sr-Latn-RS" sz="4000" b="1" dirty="0" smtClean="0"/>
              <a:t>ZVUK</a:t>
            </a:r>
            <a:r>
              <a:rPr lang="sr-Latn-RS" sz="3200" dirty="0" smtClean="0"/>
              <a:t> je određen :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u="sng" dirty="0" smtClean="0"/>
              <a:t>FREKVENCIJOM</a:t>
            </a:r>
            <a:r>
              <a:rPr lang="sr-Latn-RS" sz="3200" dirty="0" smtClean="0"/>
              <a:t> (brojem titraja koje zvučni izvor proizvodi u 1/s.Oznaka </a:t>
            </a:r>
            <a:r>
              <a:rPr lang="sr-Latn-RS" sz="3200" b="1" i="1" u="sng" dirty="0" smtClean="0"/>
              <a:t>f</a:t>
            </a:r>
            <a:r>
              <a:rPr lang="sr-Latn-RS" sz="3200" dirty="0" smtClean="0"/>
              <a:t>, merna jedinica </a:t>
            </a:r>
            <a:r>
              <a:rPr lang="sr-Latn-RS" sz="3200" b="1" i="1" u="sng" dirty="0" smtClean="0"/>
              <a:t>Hz</a:t>
            </a:r>
          </a:p>
          <a:p>
            <a:pPr>
              <a:buFont typeface="Arial" pitchFamily="34" charset="0"/>
              <a:buChar char="•"/>
            </a:pPr>
            <a:endParaRPr lang="sr-Latn-RS" sz="3200" b="1" i="1" u="sng" dirty="0" smtClean="0"/>
          </a:p>
          <a:p>
            <a:pPr>
              <a:buFont typeface="Arial" pitchFamily="34" charset="0"/>
              <a:buChar char="•"/>
            </a:pPr>
            <a:r>
              <a:rPr lang="sr-Latn-RS" sz="3200" b="1" i="1" u="sng" dirty="0" smtClean="0"/>
              <a:t>FREKVENCIJSKA SELEKTIVNOST- </a:t>
            </a:r>
            <a:r>
              <a:rPr lang="sr-Latn-RS" sz="3200" dirty="0" smtClean="0"/>
              <a:t> ljudsko uho ne čuje sve frekvencije jednako.Osetljivije je u nižim i srednjim</a:t>
            </a:r>
            <a:endParaRPr lang="en-US" sz="3200" b="1" i="1" u="sng" dirty="0"/>
          </a:p>
        </p:txBody>
      </p:sp>
      <p:pic>
        <p:nvPicPr>
          <p:cNvPr id="5" name="Content Placeholder 4" descr="zvuk-7-6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29200" y="0"/>
            <a:ext cx="4114800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err="1" smtClean="0"/>
              <a:t>Lestvica</a:t>
            </a:r>
            <a:r>
              <a:rPr lang="en-US" dirty="0" smtClean="0"/>
              <a:t>- </a:t>
            </a:r>
            <a:r>
              <a:rPr lang="en-US" dirty="0" err="1" smtClean="0"/>
              <a:t>skala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r>
              <a:rPr lang="en-US" dirty="0" err="1" smtClean="0"/>
              <a:t>Lestvica</a:t>
            </a:r>
            <a:r>
              <a:rPr lang="en-US" dirty="0" smtClean="0"/>
              <a:t> je </a:t>
            </a:r>
            <a:r>
              <a:rPr lang="en-US" dirty="0" err="1" smtClean="0"/>
              <a:t>ni</a:t>
            </a:r>
            <a:r>
              <a:rPr lang="sr-Latn-RS" dirty="0" smtClean="0"/>
              <a:t>z više uzastopnih tonova.</a:t>
            </a:r>
          </a:p>
          <a:p>
            <a:r>
              <a:rPr lang="sr-Latn-RS" dirty="0" smtClean="0"/>
              <a:t>Struktura lestvica stvara određen slušni utisak.</a:t>
            </a:r>
          </a:p>
          <a:p>
            <a:r>
              <a:rPr lang="sr-Latn-RS" dirty="0" smtClean="0"/>
              <a:t>Između susednih tonova su rastojanja- STEPENI</a:t>
            </a:r>
          </a:p>
          <a:p>
            <a:r>
              <a:rPr lang="sr-Latn-RS" dirty="0" smtClean="0"/>
              <a:t>Stepeni mogu biti: polu ½, celi 1/1 i stepen i po 1+ 1/2</a:t>
            </a:r>
          </a:p>
          <a:p>
            <a:r>
              <a:rPr lang="sr-Latn-RS" dirty="0" smtClean="0"/>
              <a:t>U Starom veku nastale su:</a:t>
            </a:r>
          </a:p>
          <a:p>
            <a:r>
              <a:rPr lang="sr-Latn-RS" dirty="0" smtClean="0"/>
              <a:t> PENTATONSKA lestvica </a:t>
            </a:r>
            <a:endParaRPr lang="en-US" dirty="0"/>
          </a:p>
        </p:txBody>
      </p:sp>
      <p:pic>
        <p:nvPicPr>
          <p:cNvPr id="5" name="Picture 4" descr="PENTATONSKA LESTV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4953000"/>
            <a:ext cx="62484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838200"/>
          </a:xfrm>
        </p:spPr>
        <p:txBody>
          <a:bodyPr/>
          <a:lstStyle/>
          <a:p>
            <a:r>
              <a:rPr lang="en-US" dirty="0" smtClean="0"/>
              <a:t>M</a:t>
            </a:r>
            <a:r>
              <a:rPr lang="sr-Latn-RS" dirty="0" smtClean="0"/>
              <a:t>odusi u staroj grčkoj</a:t>
            </a:r>
            <a:endParaRPr lang="en-US" dirty="0"/>
          </a:p>
        </p:txBody>
      </p:sp>
      <p:pic>
        <p:nvPicPr>
          <p:cNvPr id="5" name="Content Placeholder 4" descr="MODUSI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524000"/>
            <a:ext cx="88392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914400"/>
          </a:xfrm>
        </p:spPr>
        <p:txBody>
          <a:bodyPr/>
          <a:lstStyle/>
          <a:p>
            <a:r>
              <a:rPr lang="sr-Latn-RS" dirty="0" smtClean="0"/>
              <a:t>Pitagorejska lestvica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1"/>
            <a:ext cx="9144000" cy="5867400"/>
          </a:xfrm>
        </p:spPr>
        <p:txBody>
          <a:bodyPr>
            <a:normAutofit fontScale="70000" lnSpcReduction="20000"/>
          </a:bodyPr>
          <a:lstStyle/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Pi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tagorejska skala, kao svi tonovi hromatske skale mogu se dobiti jednostavnim matematičkim postupkom koji isključivo koristi dve činjenice: da se frekvencije osnovnog tona i tona koji je za oktavu viši odnose kao 1:2, a između tona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njegove kvinte kao 2:3. Drugim rečima, ako osnovni ton ima frekvenciju f, onda kvinta gore ima frekvenciju (3/2)f, a oktava gore frekvenciju 2f. Kad se popnemo u sledeću oktavu, možemo se vratiti u nižu množeći datu frekvenciju sa 1/2. Ako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rekvenc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iju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uzmemo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osnovu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tj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dobijamo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redom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sledeće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frekvencije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b="1" dirty="0" smtClean="0"/>
              <a:t>C=1 =&gt; G=3/2 =&gt; D’=(3/2)x(3/2)=9/4,</a:t>
            </a:r>
          </a:p>
          <a:p>
            <a:pPr>
              <a:buNone/>
            </a:pPr>
            <a:r>
              <a:rPr lang="en-US" b="1" dirty="0" err="1" smtClean="0"/>
              <a:t>iz</a:t>
            </a:r>
            <a:r>
              <a:rPr lang="en-US" b="1" dirty="0" smtClean="0"/>
              <a:t> </a:t>
            </a:r>
            <a:r>
              <a:rPr lang="en-US" b="1" dirty="0" err="1" smtClean="0"/>
              <a:t>čega</a:t>
            </a:r>
            <a:r>
              <a:rPr lang="en-US" b="1" dirty="0" smtClean="0"/>
              <a:t> </a:t>
            </a:r>
            <a:r>
              <a:rPr lang="en-US" b="1" dirty="0" err="1" smtClean="0"/>
              <a:t>sledi</a:t>
            </a:r>
            <a:r>
              <a:rPr lang="en-US" b="1" dirty="0" smtClean="0"/>
              <a:t> A=(9/8)(3/2)=27/16,</a:t>
            </a:r>
          </a:p>
          <a:p>
            <a:pPr>
              <a:buNone/>
            </a:pPr>
            <a:r>
              <a:rPr lang="en-US" b="1" dirty="0" smtClean="0"/>
              <a:t>pa E’=(27/16)(3/2)=81/32,</a:t>
            </a:r>
          </a:p>
          <a:p>
            <a:pPr>
              <a:buNone/>
            </a:pPr>
            <a:r>
              <a:rPr lang="en-US" b="1" dirty="0" smtClean="0"/>
              <a:t>pa </a:t>
            </a:r>
            <a:r>
              <a:rPr lang="en-US" b="1" dirty="0" err="1" smtClean="0"/>
              <a:t>oktava</a:t>
            </a:r>
            <a:r>
              <a:rPr lang="en-US" b="1" dirty="0" smtClean="0"/>
              <a:t> dole E=(81/32)(1/2)=81/64</a:t>
            </a:r>
          </a:p>
          <a:p>
            <a:pPr>
              <a:buNone/>
            </a:pPr>
            <a:r>
              <a:rPr lang="en-US" b="1" dirty="0" err="1" smtClean="0"/>
              <a:t>i</a:t>
            </a:r>
            <a:r>
              <a:rPr lang="en-US" b="1" dirty="0" smtClean="0"/>
              <a:t> H=(81/64)(3/2)=243/128.</a:t>
            </a:r>
            <a:endParaRPr lang="sr-Latn-RS" b="1" dirty="0" smtClean="0"/>
          </a:p>
          <a:p>
            <a:pPr>
              <a:buNone/>
            </a:pPr>
            <a:endParaRPr lang="sr-Latn-RS" b="1" dirty="0" smtClean="0"/>
          </a:p>
          <a:p>
            <a:r>
              <a:rPr lang="sr-Latn-RS" sz="4000" dirty="0" smtClean="0"/>
              <a:t>T</a:t>
            </a:r>
            <a:r>
              <a:rPr lang="en-US" sz="4000" dirty="0" smtClean="0"/>
              <a:t>on F </a:t>
            </a:r>
            <a:r>
              <a:rPr lang="en-US" sz="4000" dirty="0" err="1" smtClean="0"/>
              <a:t>dobijamo</a:t>
            </a:r>
            <a:r>
              <a:rPr lang="en-US" sz="4000" dirty="0" smtClean="0"/>
              <a:t> </a:t>
            </a:r>
            <a:r>
              <a:rPr lang="en-US" sz="4000" dirty="0" err="1" smtClean="0"/>
              <a:t>kada</a:t>
            </a:r>
            <a:r>
              <a:rPr lang="en-US" sz="4000" dirty="0" smtClean="0"/>
              <a:t> </a:t>
            </a:r>
            <a:r>
              <a:rPr lang="en-US" sz="4000" dirty="0" err="1" smtClean="0"/>
              <a:t>od</a:t>
            </a:r>
            <a:r>
              <a:rPr lang="en-US" sz="4000" dirty="0" smtClean="0"/>
              <a:t> C </a:t>
            </a:r>
            <a:r>
              <a:rPr lang="en-US" sz="4000" dirty="0" err="1" smtClean="0"/>
              <a:t>uzmemo</a:t>
            </a:r>
            <a:r>
              <a:rPr lang="en-US" sz="4000" dirty="0" smtClean="0"/>
              <a:t> </a:t>
            </a:r>
            <a:r>
              <a:rPr lang="en-US" sz="4000" dirty="0" err="1" smtClean="0"/>
              <a:t>kvintu</a:t>
            </a:r>
            <a:r>
              <a:rPr lang="en-US" sz="4000" dirty="0" smtClean="0"/>
              <a:t> </a:t>
            </a:r>
            <a:r>
              <a:rPr lang="en-US" sz="4000" dirty="0" err="1" smtClean="0"/>
              <a:t>nadole</a:t>
            </a:r>
            <a:r>
              <a:rPr lang="en-US" sz="4000" dirty="0" smtClean="0"/>
              <a:t>, F’=2/3, pa </a:t>
            </a:r>
            <a:r>
              <a:rPr lang="en-US" sz="4000" dirty="0" err="1" smtClean="0"/>
              <a:t>oktavu</a:t>
            </a:r>
            <a:r>
              <a:rPr lang="en-US" sz="4000" dirty="0" smtClean="0"/>
              <a:t> gore, F=4/3</a:t>
            </a:r>
          </a:p>
          <a:p>
            <a:pPr>
              <a:buNone/>
            </a:pPr>
            <a:endParaRPr lang="en-US" b="1" dirty="0" smtClean="0"/>
          </a:p>
          <a:p>
            <a:endParaRPr lang="vi-VN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7239000" y="6222999"/>
          <a:ext cx="1600200" cy="406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thmus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1143000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AKO DOBIJAMO PITAGOREJSKU SKALU ČIJE SU FREKVENCIJE U SLEDEĆEM ODNOSU: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5562600"/>
          </a:xfrm>
        </p:spPr>
        <p:txBody>
          <a:bodyPr>
            <a:normAutofit lnSpcReduction="10000"/>
          </a:bodyPr>
          <a:lstStyle/>
          <a:p>
            <a:r>
              <a:rPr lang="sr-Latn-RS" dirty="0" smtClean="0"/>
              <a:t>C    D      E       F     G     A       H          C</a:t>
            </a:r>
          </a:p>
          <a:p>
            <a:pPr>
              <a:buNone/>
            </a:pPr>
            <a:r>
              <a:rPr lang="sr-Latn-RS" sz="2000" dirty="0" smtClean="0"/>
              <a:t>      1        9/8      81/32    4/3     3/2     27/16    243/128      2</a:t>
            </a:r>
          </a:p>
          <a:p>
            <a:pPr>
              <a:buNone/>
            </a:pPr>
            <a:r>
              <a:rPr lang="sr-Latn-RS" sz="2800" dirty="0" smtClean="0">
                <a:latin typeface="Arial" pitchFamily="34" charset="0"/>
                <a:cs typeface="Arial" pitchFamily="34" charset="0"/>
              </a:rPr>
              <a:t>  -Ako nastavimo postupak, dobićemo i sve“međutonove” (crne dirke na  klaviru).</a:t>
            </a:r>
          </a:p>
          <a:p>
            <a:pPr>
              <a:buNone/>
            </a:pPr>
            <a:r>
              <a:rPr lang="sr-Latn-RS" sz="2800" dirty="0" smtClean="0">
                <a:latin typeface="Arial" pitchFamily="34" charset="0"/>
                <a:cs typeface="Arial" pitchFamily="34" charset="0"/>
              </a:rPr>
              <a:t>  - Od svakog tona možemo izgraditi dursku, odnosno njoj paralelnu molsku lestvicu.</a:t>
            </a:r>
          </a:p>
          <a:p>
            <a:pPr>
              <a:buNone/>
            </a:pPr>
            <a:r>
              <a:rPr lang="sr-Latn-RS" sz="2800" dirty="0" smtClean="0">
                <a:latin typeface="Arial" pitchFamily="34" charset="0"/>
                <a:cs typeface="Arial" pitchFamily="34" charset="0"/>
              </a:rPr>
              <a:t>  - Lestvice nižemo po kvintnom i kvartnom krugu ( predhodna +5, tj. predhodna+4 tona.</a:t>
            </a:r>
          </a:p>
          <a:p>
            <a:pPr>
              <a:buNone/>
            </a:pPr>
            <a:r>
              <a:rPr lang="sr-Latn-RS" sz="2800" dirty="0" smtClean="0">
                <a:latin typeface="Arial" pitchFamily="34" charset="0"/>
                <a:cs typeface="Arial" pitchFamily="34" charset="0"/>
              </a:rPr>
              <a:t>   -Kako bi sve lestvice zvučale isto- durski ili molski</a:t>
            </a:r>
            <a:endParaRPr lang="en-US" sz="2800" dirty="0" smtClean="0"/>
          </a:p>
          <a:p>
            <a:pPr>
              <a:buNone/>
            </a:pPr>
            <a:r>
              <a:rPr lang="sr-Latn-RS" sz="2800" dirty="0" smtClean="0">
                <a:latin typeface="Arial" pitchFamily="34" charset="0"/>
                <a:cs typeface="Arial" pitchFamily="34" charset="0"/>
              </a:rPr>
              <a:t>moraju imati iste rasporede celih i polu stepena, pa čemo vršiti korekcije sedmog ( tj. četvrtog ) stupnja njegovim povišenjem, tj. sniženjem.</a:t>
            </a:r>
          </a:p>
          <a:p>
            <a:pPr>
              <a:buNone/>
            </a:pPr>
            <a:endParaRPr lang="sr-Latn-R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6477000" y="5867400"/>
          <a:ext cx="2286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</a:t>
            </a:r>
            <a:r>
              <a:rPr lang="sr-Latn-RS" dirty="0" smtClean="0"/>
              <a:t>urska (--- jonska)  Melodijska(---eolska) lestvica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r>
              <a:rPr lang="sr-Latn-RS" sz="2800" dirty="0" smtClean="0"/>
              <a:t>Osnovu zapadnjačke muzike čini DIJATONSKA skala.</a:t>
            </a:r>
          </a:p>
          <a:p>
            <a:r>
              <a:rPr lang="sr-Latn-RS" sz="2800" dirty="0" smtClean="0"/>
              <a:t>Sve one koriste tonove jedne oktave koju čini 12 polu-stepena.</a:t>
            </a:r>
          </a:p>
          <a:p>
            <a:r>
              <a:rPr lang="sr-Latn-RS" sz="2800" dirty="0" smtClean="0"/>
              <a:t>Postoji više vrsta lestvica (durska, molska, dur-mol, balkanska...) i svaka vrsta ima drugačiju kombinaciju  1/1 i ½ stepena.</a:t>
            </a:r>
          </a:p>
          <a:p>
            <a:endParaRPr lang="en-US" dirty="0"/>
          </a:p>
        </p:txBody>
      </p:sp>
      <p:pic>
        <p:nvPicPr>
          <p:cNvPr id="5" name="Picture 4" descr="DUR PAR M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038600"/>
            <a:ext cx="8267700" cy="265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r>
              <a:rPr lang="sr-Latn-RS" dirty="0" smtClean="0"/>
              <a:t>vintni i kvartni krug</a:t>
            </a:r>
            <a:endParaRPr lang="en-US" dirty="0"/>
          </a:p>
        </p:txBody>
      </p:sp>
      <p:pic>
        <p:nvPicPr>
          <p:cNvPr id="6" name="Content Placeholder 5" descr="5 KRU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295400"/>
            <a:ext cx="6248399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КВИНТНИ КРУГ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5181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„</a:t>
            </a:r>
            <a:r>
              <a:rPr lang="ru-RU" dirty="0"/>
              <a:t>К</a:t>
            </a:r>
            <a:r>
              <a:rPr lang="ru-RU" dirty="0" smtClean="0"/>
              <a:t>винтни круг чини основу данашње музичке праксе, са начином на који се распоређују листови цвета у тежњи да што више сунчеве светлости приме. Затим како када на цртежу шишарке која се посмтра одозго нумеришемо љуске на одређен начин и повежемо их кривом, линијом која која евентулалну формира спиралу, можемо видети да је то уствари идентично кретању по квинтном и квартном кругу у музици. Застаћу сада са примерима јер као што сте можда приметили да би уопште разумели о чему је реч у његовом предавању неопходно је стручније знање из обе дисциплине, што ми је и била једина замерка у његовом предавању. Сматрам да је требао да нађе начин да приближи своју теорију свима, а не само стручњацима. Тонски систем, према којем се компонује сва музика данашњости, математичари су тек у 18. и 19. веку математички доказали да су тонови у њему правилно распоређени,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3124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Akordi</a:t>
            </a:r>
            <a:r>
              <a:rPr lang="en-US" dirty="0" smtClean="0"/>
              <a:t> </a:t>
            </a:r>
            <a:r>
              <a:rPr lang="en-US" dirty="0" err="1" smtClean="0"/>
              <a:t>nastaju</a:t>
            </a:r>
            <a:r>
              <a:rPr lang="en-US" dirty="0" smtClean="0"/>
              <a:t> </a:t>
            </a:r>
            <a:r>
              <a:rPr lang="en-US" dirty="0" err="1" smtClean="0"/>
              <a:t>dodavanjem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sr-Latn-RS" dirty="0" smtClean="0"/>
              <a:t>zličitih tonskih intervala osnovnom tonu.</a:t>
            </a:r>
            <a:br>
              <a:rPr lang="sr-Latn-RS" dirty="0" smtClean="0"/>
            </a:br>
            <a:r>
              <a:rPr lang="en-US" dirty="0" smtClean="0"/>
              <a:t>K</a:t>
            </a:r>
            <a:r>
              <a:rPr lang="sr-Latn-RS" dirty="0" smtClean="0"/>
              <a:t>lasifikuju se razvrstavanjem prema BROJU I ODNOSU TONOVA</a:t>
            </a:r>
            <a:br>
              <a:rPr lang="sr-Latn-RS" dirty="0" smtClean="0"/>
            </a:br>
            <a:r>
              <a:rPr lang="sr-Latn-RS" dirty="0" smtClean="0"/>
              <a:t>OBRTAJI KVINTAKORDA:MENJA SE RASPORED I STRUKTURA:</a:t>
            </a:r>
            <a:endParaRPr lang="en-US" dirty="0"/>
          </a:p>
        </p:txBody>
      </p:sp>
      <p:pic>
        <p:nvPicPr>
          <p:cNvPr id="4" name="Content Placeholder 3" descr="KVINTAK I OBR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276600"/>
            <a:ext cx="91440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Akordska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sr-Latn-RS" dirty="0" smtClean="0"/>
              <a:t>zvučja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Pitagora</a:t>
            </a:r>
            <a:r>
              <a:rPr lang="en-US" dirty="0" smtClean="0"/>
              <a:t> je </a:t>
            </a:r>
            <a:r>
              <a:rPr lang="en-US" dirty="0" err="1" smtClean="0"/>
              <a:t>tvrdio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borojevi</a:t>
            </a:r>
            <a:r>
              <a:rPr lang="en-US" dirty="0" smtClean="0"/>
              <a:t> u </a:t>
            </a:r>
            <a:r>
              <a:rPr lang="en-US" dirty="0" err="1" smtClean="0"/>
              <a:t>suštini</a:t>
            </a:r>
            <a:r>
              <a:rPr lang="en-US" dirty="0" smtClean="0"/>
              <a:t> </a:t>
            </a:r>
            <a:r>
              <a:rPr lang="en-US" dirty="0" err="1" smtClean="0"/>
              <a:t>svega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svetu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je </a:t>
            </a:r>
            <a:r>
              <a:rPr lang="en-US" dirty="0" err="1" smtClean="0"/>
              <a:t>svet</a:t>
            </a:r>
            <a:r>
              <a:rPr lang="en-US" dirty="0" smtClean="0"/>
              <a:t> </a:t>
            </a:r>
            <a:r>
              <a:rPr lang="en-US" dirty="0" err="1" smtClean="0"/>
              <a:t>harmonija</a:t>
            </a:r>
            <a:r>
              <a:rPr lang="en-US" dirty="0" smtClean="0"/>
              <a:t> </a:t>
            </a:r>
            <a:r>
              <a:rPr lang="en-US" dirty="0" err="1" smtClean="0"/>
              <a:t>brojeva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njihovih</a:t>
            </a:r>
            <a:r>
              <a:rPr lang="en-US" dirty="0" smtClean="0"/>
              <a:t> </a:t>
            </a:r>
            <a:r>
              <a:rPr lang="en-US" dirty="0" err="1" smtClean="0"/>
              <a:t>odnosa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Uočio</a:t>
            </a:r>
            <a:r>
              <a:rPr lang="en-US" dirty="0" smtClean="0"/>
              <a:t> je </a:t>
            </a:r>
            <a:r>
              <a:rPr lang="en-US" dirty="0" err="1" smtClean="0"/>
              <a:t>matematičke</a:t>
            </a:r>
            <a:r>
              <a:rPr lang="en-US" dirty="0" smtClean="0"/>
              <a:t> </a:t>
            </a:r>
            <a:r>
              <a:rPr lang="en-US" dirty="0" err="1" smtClean="0"/>
              <a:t>odnose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tamo</a:t>
            </a:r>
            <a:r>
              <a:rPr lang="en-US" dirty="0" smtClean="0"/>
              <a:t> </a:t>
            </a:r>
            <a:r>
              <a:rPr lang="en-US" dirty="0" err="1" smtClean="0"/>
              <a:t>gde</a:t>
            </a:r>
            <a:r>
              <a:rPr lang="en-US" dirty="0" smtClean="0"/>
              <a:t> </a:t>
            </a:r>
            <a:r>
              <a:rPr lang="en-US" dirty="0" err="1" smtClean="0"/>
              <a:t>ih</a:t>
            </a:r>
            <a:r>
              <a:rPr lang="en-US" dirty="0" smtClean="0"/>
              <a:t> </a:t>
            </a:r>
            <a:r>
              <a:rPr lang="en-US" dirty="0" err="1" smtClean="0"/>
              <a:t>dotle</a:t>
            </a:r>
            <a:r>
              <a:rPr lang="en-US" dirty="0" smtClean="0"/>
              <a:t> </a:t>
            </a:r>
            <a:r>
              <a:rPr lang="en-US" dirty="0" err="1" smtClean="0"/>
              <a:t>ljudi</a:t>
            </a:r>
            <a:r>
              <a:rPr lang="en-US" dirty="0" smtClean="0"/>
              <a:t> </a:t>
            </a:r>
            <a:r>
              <a:rPr lang="en-US" dirty="0" err="1" smtClean="0"/>
              <a:t>nisu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slutili</a:t>
            </a:r>
            <a:r>
              <a:rPr lang="en-US" dirty="0" smtClean="0"/>
              <a:t>: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instrumenata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žicama</a:t>
            </a:r>
            <a:r>
              <a:rPr lang="en-US" dirty="0" smtClean="0"/>
              <a:t>, </a:t>
            </a:r>
            <a:r>
              <a:rPr lang="en-US" dirty="0" err="1" smtClean="0"/>
              <a:t>na</a:t>
            </a:r>
            <a:r>
              <a:rPr lang="en-US" dirty="0" smtClean="0"/>
              <a:t> primer, </a:t>
            </a:r>
            <a:r>
              <a:rPr lang="en-US" dirty="0" err="1" smtClean="0"/>
              <a:t>visina</a:t>
            </a:r>
            <a:r>
              <a:rPr lang="en-US" dirty="0" smtClean="0"/>
              <a:t> </a:t>
            </a:r>
            <a:r>
              <a:rPr lang="en-US" dirty="0" err="1" smtClean="0"/>
              <a:t>tona</a:t>
            </a:r>
            <a:r>
              <a:rPr lang="en-US" dirty="0" smtClean="0"/>
              <a:t> </a:t>
            </a:r>
            <a:r>
              <a:rPr lang="en-US" dirty="0" err="1" smtClean="0"/>
              <a:t>zavisi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dužine</a:t>
            </a:r>
            <a:r>
              <a:rPr lang="en-US" dirty="0" smtClean="0"/>
              <a:t> </a:t>
            </a:r>
            <a:r>
              <a:rPr lang="en-US" dirty="0" err="1" smtClean="0"/>
              <a:t>žice</a:t>
            </a:r>
            <a:r>
              <a:rPr lang="en-US" dirty="0" smtClean="0"/>
              <a:t>, </a:t>
            </a:r>
            <a:r>
              <a:rPr lang="en-US" dirty="0" err="1" smtClean="0"/>
              <a:t>što</a:t>
            </a:r>
            <a:r>
              <a:rPr lang="en-US" dirty="0" smtClean="0"/>
              <a:t> se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iskazati</a:t>
            </a:r>
            <a:r>
              <a:rPr lang="en-US" dirty="0" smtClean="0"/>
              <a:t> </a:t>
            </a:r>
            <a:r>
              <a:rPr lang="en-US" dirty="0" err="1" smtClean="0"/>
              <a:t>brojevima</a:t>
            </a:r>
            <a:r>
              <a:rPr lang="en-US" dirty="0" smtClean="0"/>
              <a:t>, pa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akordi</a:t>
            </a:r>
            <a:r>
              <a:rPr lang="en-US" dirty="0" smtClean="0"/>
              <a:t> (</a:t>
            </a:r>
            <a:r>
              <a:rPr lang="en-US" dirty="0" err="1" smtClean="0"/>
              <a:t>sazvučja</a:t>
            </a:r>
            <a:r>
              <a:rPr lang="en-US" dirty="0" smtClean="0"/>
              <a:t>) </a:t>
            </a:r>
            <a:r>
              <a:rPr lang="en-US" dirty="0" err="1" smtClean="0"/>
              <a:t>potčinjeni</a:t>
            </a:r>
            <a:r>
              <a:rPr lang="en-US" dirty="0" smtClean="0"/>
              <a:t> </a:t>
            </a:r>
            <a:r>
              <a:rPr lang="en-US" dirty="0" err="1" smtClean="0"/>
              <a:t>matematičkim</a:t>
            </a:r>
            <a:r>
              <a:rPr lang="en-US" dirty="0" smtClean="0"/>
              <a:t> </a:t>
            </a:r>
            <a:r>
              <a:rPr lang="en-US" dirty="0" err="1" smtClean="0"/>
              <a:t>znacima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057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</a:t>
            </a:r>
            <a:r>
              <a:rPr lang="sr-Latn-RS" dirty="0" smtClean="0"/>
              <a:t>kord- sazvučje najmanje tri tona</a:t>
            </a:r>
            <a:br>
              <a:rPr lang="sr-Latn-RS" dirty="0" smtClean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en-US" dirty="0" err="1" smtClean="0"/>
              <a:t>Trozvuk</a:t>
            </a:r>
            <a:r>
              <a:rPr lang="sr-Latn-RS" dirty="0" smtClean="0"/>
              <a:t>- kvintakord- sazvučje terce i kvinte (1+3, 1+5) ili dve terce (1+3, 1+3)</a:t>
            </a:r>
            <a:br>
              <a:rPr lang="sr-Latn-RS" dirty="0" smtClean="0"/>
            </a:br>
            <a:endParaRPr lang="en-US" dirty="0"/>
          </a:p>
        </p:txBody>
      </p:sp>
      <p:pic>
        <p:nvPicPr>
          <p:cNvPr id="4" name="Content Placeholder 3" descr="Har_35_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482726"/>
            <a:ext cx="8686800" cy="26688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SEPTAKORDI (7)- ČETVOROZVUCI: </a:t>
            </a:r>
            <a:br>
              <a:rPr lang="sr-Latn-RS" dirty="0" smtClean="0"/>
            </a:br>
            <a:r>
              <a:rPr lang="sr-Latn-RS" dirty="0" smtClean="0"/>
              <a:t>OSNOVNI TON+ TERCA+ KVINTA+ SEPTIMA</a:t>
            </a:r>
            <a:endParaRPr lang="en-US" dirty="0"/>
          </a:p>
        </p:txBody>
      </p:sp>
      <p:pic>
        <p:nvPicPr>
          <p:cNvPr id="8" name="Content Placeholder 7" descr="Septakord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440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OBRTAJI SEPTAKORDA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P</a:t>
            </a:r>
            <a:r>
              <a:rPr lang="sr-Latn-RS" sz="2400" dirty="0" smtClean="0">
                <a:latin typeface="Arial Narrow" pitchFamily="34" charset="0"/>
              </a:rPr>
              <a:t>remeštanjem osnovnog tona u tecu, kvintu ili septimu, nastaju obrtaji septakorda:</a:t>
            </a:r>
            <a:br>
              <a:rPr lang="sr-Latn-RS" sz="2400" dirty="0" smtClean="0">
                <a:latin typeface="Arial Narrow" pitchFamily="34" charset="0"/>
              </a:rPr>
            </a:br>
            <a:r>
              <a:rPr lang="sr-Latn-RS" sz="2400" dirty="0" smtClean="0">
                <a:latin typeface="Arial Narrow" pitchFamily="34" charset="0"/>
              </a:rPr>
              <a:t>I- </a:t>
            </a:r>
            <a:r>
              <a:rPr lang="sr-Latn-RS" sz="2400" b="1" dirty="0" smtClean="0">
                <a:latin typeface="Arial Narrow" pitchFamily="34" charset="0"/>
              </a:rPr>
              <a:t>kvintseptakord</a:t>
            </a:r>
            <a:r>
              <a:rPr lang="sr-Latn-RS" sz="2400" dirty="0" smtClean="0">
                <a:latin typeface="Arial Narrow" pitchFamily="34" charset="0"/>
              </a:rPr>
              <a:t> II-</a:t>
            </a:r>
            <a:r>
              <a:rPr lang="sr-Latn-RS" sz="2400" b="1" dirty="0" smtClean="0">
                <a:latin typeface="Arial Narrow" pitchFamily="34" charset="0"/>
              </a:rPr>
              <a:t> terckvartakord </a:t>
            </a:r>
            <a:r>
              <a:rPr lang="sr-Latn-RS" sz="2400" dirty="0" smtClean="0">
                <a:latin typeface="Arial Narrow" pitchFamily="34" charset="0"/>
              </a:rPr>
              <a:t>III- </a:t>
            </a:r>
            <a:r>
              <a:rPr lang="sr-Latn-RS" sz="2400" b="1" dirty="0" smtClean="0">
                <a:latin typeface="Arial Narrow" pitchFamily="34" charset="0"/>
              </a:rPr>
              <a:t>sekundakord</a:t>
            </a:r>
          </a:p>
        </p:txBody>
      </p:sp>
      <p:pic>
        <p:nvPicPr>
          <p:cNvPr id="6" name="Picture 5" descr="D7 I OBRTAJ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743200"/>
            <a:ext cx="84582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smtClean="0"/>
              <a:t> muzički oblici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r>
              <a:rPr lang="sr-Latn-RS" dirty="0" smtClean="0"/>
              <a:t>orma- struktura</a:t>
            </a:r>
            <a:endParaRPr lang="en-US" dirty="0"/>
          </a:p>
        </p:txBody>
      </p:sp>
      <p:pic>
        <p:nvPicPr>
          <p:cNvPr id="7" name="Content Placeholder 6" descr="oblici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52400" y="1371600"/>
            <a:ext cx="4419600" cy="358140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sr-Latn-RS" dirty="0" smtClean="0"/>
              <a:t>4 takta-MALA MUZIČKA REČENICA</a:t>
            </a:r>
          </a:p>
          <a:p>
            <a:r>
              <a:rPr lang="sr-Latn-RS" dirty="0" smtClean="0"/>
              <a:t>8 (-16) taktova- VELIKA M.R.</a:t>
            </a:r>
          </a:p>
          <a:p>
            <a:r>
              <a:rPr lang="sr-Latn-RS" dirty="0" smtClean="0"/>
              <a:t>PERIOD, DVODELNA, TRODELNA FORMA... NASTAJU KOMBINACIJOM MANJIH STRUKTURALNIH CELINA...</a:t>
            </a:r>
          </a:p>
          <a:p>
            <a:endParaRPr lang="sr-Latn-RS" dirty="0" smtClean="0"/>
          </a:p>
          <a:p>
            <a:r>
              <a:rPr lang="sr-Latn-RS" dirty="0" smtClean="0"/>
              <a:t>A SADA, BROJIMO I SVIRAMO..........</a:t>
            </a:r>
            <a:endParaRPr lang="en-US" dirty="0"/>
          </a:p>
        </p:txBody>
      </p:sp>
      <p:pic>
        <p:nvPicPr>
          <p:cNvPr id="8" name="Picture 7" descr="4-4 body 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71971"/>
            <a:ext cx="8915400" cy="1486029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/>
        </p:nvGraphicFramePr>
        <p:xfrm>
          <a:off x="7696200" y="1295400"/>
          <a:ext cx="1143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244334"/>
            <a:ext cx="8763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4400" dirty="0" smtClean="0">
                <a:latin typeface="Inkpen2 Text Std" pitchFamily="50" charset="0"/>
              </a:rPr>
              <a:t>     </a:t>
            </a:r>
          </a:p>
          <a:p>
            <a:r>
              <a:rPr lang="sr-Latn-RS" sz="4400" dirty="0" smtClean="0">
                <a:latin typeface="Inkpen2 Text Std" pitchFamily="50" charset="0"/>
              </a:rPr>
              <a:t>OŠ“Branislav Nušić“</a:t>
            </a:r>
          </a:p>
          <a:p>
            <a:r>
              <a:rPr lang="sr-Latn-RS" sz="4400" dirty="0" smtClean="0">
                <a:latin typeface="Inkpen2 Text Std" pitchFamily="50" charset="0"/>
              </a:rPr>
              <a:t>Autor: Snežana Novaković- nastavnik Muzičke kulture</a:t>
            </a:r>
            <a:endParaRPr lang="sr-Latn-RS" sz="4400" dirty="0">
              <a:latin typeface="Inkpen2 Text Std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762000"/>
            <a:ext cx="624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800" dirty="0" smtClean="0">
                <a:latin typeface="Algerian" pitchFamily="82" charset="0"/>
              </a:rPr>
              <a:t>MAJ-</a:t>
            </a:r>
          </a:p>
          <a:p>
            <a:r>
              <a:rPr lang="sr-Latn-RS" sz="4800" dirty="0" smtClean="0">
                <a:latin typeface="Algerian" pitchFamily="82" charset="0"/>
              </a:rPr>
              <a:t> MESEC MATEMATIKE</a:t>
            </a:r>
            <a:endParaRPr lang="en-US" sz="48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sr-Latn-RS" dirty="0" smtClean="0">
                <a:latin typeface="Arial Black" pitchFamily="34" charset="0"/>
              </a:rPr>
              <a:t>Ima neka tajna veza- ritam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 Black" pitchFamily="34" charset="0"/>
                <a:cs typeface="Arial" pitchFamily="34" charset="0"/>
              </a:rPr>
              <a:t>U</a:t>
            </a:r>
            <a:r>
              <a:rPr lang="sr-Latn-RS" dirty="0" smtClean="0">
                <a:latin typeface="Arial Black" pitchFamily="34" charset="0"/>
                <a:cs typeface="Arial" pitchFamily="34" charset="0"/>
              </a:rPr>
              <a:t> osnovi muzike je </a:t>
            </a:r>
            <a:r>
              <a:rPr lang="sr-Latn-RS" i="1" u="sng" dirty="0" smtClean="0">
                <a:latin typeface="Arial Black" pitchFamily="34" charset="0"/>
                <a:cs typeface="Arial" pitchFamily="34" charset="0"/>
              </a:rPr>
              <a:t>puls</a:t>
            </a:r>
            <a:r>
              <a:rPr lang="sr-Latn-RS" dirty="0" smtClean="0">
                <a:latin typeface="Arial Black" pitchFamily="34" charset="0"/>
                <a:cs typeface="Arial" pitchFamily="34" charset="0"/>
              </a:rPr>
              <a:t> (identično ponovljeni otkucaj- dob</a:t>
            </a:r>
            <a:r>
              <a:rPr lang="en-US" dirty="0" smtClean="0">
                <a:latin typeface="Arial Black" pitchFamily="34" charset="0"/>
                <a:cs typeface="Arial" pitchFamily="34" charset="0"/>
              </a:rPr>
              <a:t>a</a:t>
            </a:r>
            <a:r>
              <a:rPr lang="sr-Latn-RS" dirty="0" smtClean="0">
                <a:latin typeface="Arial Black" pitchFamily="34" charset="0"/>
                <a:cs typeface="Arial" pitchFamily="34" charset="0"/>
              </a:rPr>
              <a:t>, nalik tačkama u vremenu).</a:t>
            </a:r>
          </a:p>
          <a:p>
            <a:r>
              <a:rPr lang="sr-Latn-RS" i="1" u="sng" dirty="0" smtClean="0">
                <a:latin typeface="Arial Black" pitchFamily="34" charset="0"/>
                <a:cs typeface="Arial" pitchFamily="34" charset="0"/>
              </a:rPr>
              <a:t>Ritam je </a:t>
            </a:r>
            <a:r>
              <a:rPr lang="sr-Latn-RS" dirty="0" smtClean="0">
                <a:latin typeface="Arial Black" pitchFamily="34" charset="0"/>
                <a:cs typeface="Arial" pitchFamily="34" charset="0"/>
              </a:rPr>
              <a:t>podela pulsa.</a:t>
            </a:r>
          </a:p>
          <a:p>
            <a:r>
              <a:rPr lang="sr-Latn-RS" i="1" u="sng" dirty="0" smtClean="0">
                <a:latin typeface="Arial Black" pitchFamily="34" charset="0"/>
                <a:cs typeface="Arial" pitchFamily="34" charset="0"/>
              </a:rPr>
              <a:t>Obrasci i kombinacije čine muziku i matematiku vrlo sličnim</a:t>
            </a:r>
            <a:r>
              <a:rPr lang="sr-Latn-RS" dirty="0" smtClean="0">
                <a:latin typeface="Arial Black" pitchFamily="34" charset="0"/>
                <a:cs typeface="Arial" pitchFamily="34" charset="0"/>
              </a:rPr>
              <a:t>.</a:t>
            </a:r>
            <a:endParaRPr lang="en-US" dirty="0" smtClean="0">
              <a:latin typeface="Arial Black" pitchFamily="34" charset="0"/>
              <a:cs typeface="Arial" pitchFamily="34" charset="0"/>
            </a:endParaRPr>
          </a:p>
          <a:p>
            <a:r>
              <a:rPr lang="en-US" dirty="0" smtClean="0">
                <a:latin typeface="Arial Black" pitchFamily="34" charset="0"/>
                <a:cs typeface="Arial" pitchFamily="34" charset="0"/>
              </a:rPr>
              <a:t>R</a:t>
            </a:r>
            <a:r>
              <a:rPr lang="sr-Latn-RS" dirty="0" smtClean="0">
                <a:latin typeface="Arial Black" pitchFamily="34" charset="0"/>
                <a:cs typeface="Arial" pitchFamily="34" charset="0"/>
              </a:rPr>
              <a:t>eč je o razmerama i proporcijama, odnosu dela i celine, kao i kombinatori</a:t>
            </a:r>
            <a:r>
              <a:rPr lang="en-US" dirty="0" err="1" smtClean="0">
                <a:latin typeface="Arial Black" pitchFamily="34" charset="0"/>
                <a:cs typeface="Arial" pitchFamily="34" charset="0"/>
              </a:rPr>
              <a:t>ci</a:t>
            </a:r>
            <a:r>
              <a:rPr lang="en-US" dirty="0" smtClean="0">
                <a:latin typeface="Arial Black" pitchFamily="34" charset="0"/>
                <a:cs typeface="Arial" pitchFamily="34" charset="0"/>
              </a:rPr>
              <a:t>.</a:t>
            </a:r>
            <a:endParaRPr lang="sr-Latn-RS" dirty="0" smtClean="0">
              <a:latin typeface="Arial Black" pitchFamily="34" charset="0"/>
              <a:cs typeface="Arial" pitchFamily="34" charset="0"/>
            </a:endParaRPr>
          </a:p>
          <a:p>
            <a:r>
              <a:rPr lang="sr-Latn-RS" dirty="0" smtClean="0">
                <a:latin typeface="Arial Black" pitchFamily="34" charset="0"/>
                <a:cs typeface="Arial" pitchFamily="34" charset="0"/>
              </a:rPr>
              <a:t>Sva područja muzike, uključujući i melodijske obrasce su u skladu sa matematički dobijenim kodom.</a:t>
            </a:r>
          </a:p>
          <a:p>
            <a:pPr>
              <a:buNone/>
            </a:pPr>
            <a:endParaRPr 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sr-Latn-RS" dirty="0" smtClean="0">
                <a:latin typeface="Arial Black" pitchFamily="34" charset="0"/>
              </a:rPr>
              <a:t>Metrika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r>
              <a:rPr lang="sr-Latn-RS" b="1" dirty="0" smtClean="0">
                <a:latin typeface="Arial Black" pitchFamily="34" charset="0"/>
                <a:hlinkClick r:id="rId2" tooltip="Математика"/>
              </a:rPr>
              <a:t>Matematika: metrika ili funkcija razdaljine definiše udaljenost između elemenata nekog skupa</a:t>
            </a:r>
            <a:endParaRPr lang="sr-Latn-RS" b="1" dirty="0" smtClean="0">
              <a:latin typeface="Arial Black" pitchFamily="34" charset="0"/>
            </a:endParaRPr>
          </a:p>
          <a:p>
            <a:r>
              <a:rPr lang="sr-Latn-RS" b="1" dirty="0" smtClean="0">
                <a:latin typeface="Arial Black" pitchFamily="34" charset="0"/>
              </a:rPr>
              <a:t>Metrika ili muzički metar je tok naglašenih i nenaglašenoh delova takta.</a:t>
            </a:r>
          </a:p>
          <a:p>
            <a:r>
              <a:rPr lang="sr-Latn-RS" b="1" dirty="0" smtClean="0">
                <a:latin typeface="Arial Black" pitchFamily="34" charset="0"/>
              </a:rPr>
              <a:t>Muzički metar može biti: 2-delan,3-delan, 4-delan, 5-delan, 6-delan, 7-delan, 8-delan, 9- delan i 12- delan.</a:t>
            </a:r>
            <a:r>
              <a:rPr lang="ru-RU" dirty="0" smtClean="0">
                <a:latin typeface="Arial Black" pitchFamily="34" charset="0"/>
              </a:rPr>
              <a:t>. </a:t>
            </a:r>
            <a:endParaRPr lang="sr-Latn-RS" dirty="0" smtClean="0">
              <a:latin typeface="Arial Black" pitchFamily="34" charset="0"/>
            </a:endParaRPr>
          </a:p>
          <a:p>
            <a:r>
              <a:rPr lang="sr-Latn-RS" dirty="0" smtClean="0">
                <a:latin typeface="Arial Black" pitchFamily="34" charset="0"/>
              </a:rPr>
              <a:t>Muzički takt je najmanji deo neke muzičke celine, metrički podeljen.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410200"/>
            <a:ext cx="8763000" cy="882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4572000" cy="838200"/>
          </a:xfrm>
        </p:spPr>
        <p:txBody>
          <a:bodyPr>
            <a:noAutofit/>
          </a:bodyPr>
          <a:lstStyle/>
          <a:p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4400" y="0"/>
            <a:ext cx="4292241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M</a:t>
            </a:r>
            <a:r>
              <a:rPr lang="sr-Latn-RS" sz="3600" dirty="0" smtClean="0"/>
              <a:t>uzički metar</a:t>
            </a:r>
            <a:endParaRPr lang="en-US" sz="3600" dirty="0"/>
          </a:p>
        </p:txBody>
      </p:sp>
      <p:pic>
        <p:nvPicPr>
          <p:cNvPr id="7" name="Content Placeholder 6" descr="57e1c6fe423ee1c1828ff0b283184ce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914400"/>
            <a:ext cx="4267200" cy="5715000"/>
          </a:xfrm>
        </p:spPr>
      </p:pic>
      <p:pic>
        <p:nvPicPr>
          <p:cNvPr id="12" name="Content Placeholder 11" descr="752aa9d3a2c12a86ece0151ee11c186c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24400" y="838200"/>
            <a:ext cx="4419600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RAZLOMCI</a:t>
            </a:r>
            <a:endParaRPr lang="en-US" dirty="0"/>
          </a:p>
        </p:txBody>
      </p:sp>
      <p:pic>
        <p:nvPicPr>
          <p:cNvPr id="4" name="Content Placeholder 3" descr="razlomc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4191000" cy="5715000"/>
          </a:xfrm>
        </p:spPr>
      </p:pic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143000"/>
            <a:ext cx="44958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85800"/>
            <a:ext cx="74676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200" b="1" dirty="0" smtClean="0">
                <a:latin typeface="Arial Black" pitchFamily="34" charset="0"/>
              </a:rPr>
              <a:t>Mera za trajanje nota je jedinica brojanja- bilo koja notna vrednost, kao što je metar mera za dužinu, litar mera za zapreminu, gram mera za težinu...</a:t>
            </a:r>
          </a:p>
          <a:p>
            <a:r>
              <a:rPr lang="sr-Latn-RS" sz="3200" b="1" dirty="0" smtClean="0">
                <a:latin typeface="Arial Black" pitchFamily="34" charset="0"/>
              </a:rPr>
              <a:t>Ono što je zanimljivo i što razlikuje jedinicu mere u muzici, od drugih mera, je što jedinica merenja nije konstanta, već je promenjiva mera</a:t>
            </a:r>
          </a:p>
          <a:p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</a:t>
            </a:r>
            <a:r>
              <a:rPr lang="sr-Latn-RS" sz="2800" dirty="0" smtClean="0"/>
              <a:t> muzici jedinica mere je notna vrednost,</a:t>
            </a:r>
            <a:br>
              <a:rPr lang="sr-Latn-RS" sz="2800" dirty="0" smtClean="0"/>
            </a:br>
            <a:r>
              <a:rPr lang="sr-Latn-RS" sz="2800" dirty="0" smtClean="0"/>
              <a:t>predstavljena donjim brojem u razlomku</a:t>
            </a:r>
            <a:endParaRPr lang="en-US" sz="2800" dirty="0"/>
          </a:p>
        </p:txBody>
      </p:sp>
      <p:pic>
        <p:nvPicPr>
          <p:cNvPr id="4" name="Content Placeholder 3" descr="03_Metrum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295400"/>
            <a:ext cx="86868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1066800"/>
          </a:xfrm>
        </p:spPr>
        <p:txBody>
          <a:bodyPr/>
          <a:lstStyle/>
          <a:p>
            <a:r>
              <a:rPr lang="en-US" dirty="0" smtClean="0"/>
              <a:t>V</a:t>
            </a:r>
            <a:r>
              <a:rPr lang="sr-Latn-RS" dirty="0" smtClean="0"/>
              <a:t>rsta takta- mere</a:t>
            </a:r>
            <a:endParaRPr lang="en-US" dirty="0"/>
          </a:p>
        </p:txBody>
      </p:sp>
      <p:pic>
        <p:nvPicPr>
          <p:cNvPr id="7" name="Content Placeholder 6" descr="Pojašnjenje_mje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219200"/>
            <a:ext cx="6781800" cy="1828800"/>
          </a:xfrm>
        </p:spPr>
      </p:pic>
      <p:pic>
        <p:nvPicPr>
          <p:cNvPr id="9" name="Picture 8" descr="Mjera_i_tak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762000"/>
          </a:xfrm>
        </p:spPr>
        <p:txBody>
          <a:bodyPr/>
          <a:lstStyle/>
          <a:p>
            <a:r>
              <a:rPr lang="en-US" dirty="0" smtClean="0"/>
              <a:t>K</a:t>
            </a:r>
            <a:r>
              <a:rPr lang="sr-Latn-RS" dirty="0" smtClean="0"/>
              <a:t>renimo da računamo </a:t>
            </a:r>
            <a:r>
              <a:rPr lang="sr-Latn-R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24tak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" y="3733800"/>
            <a:ext cx="2453640" cy="1905000"/>
          </a:xfrm>
          <a:prstGeom prst="rect">
            <a:avLst/>
          </a:prstGeom>
        </p:spPr>
      </p:pic>
      <p:pic>
        <p:nvPicPr>
          <p:cNvPr id="9" name="Picture 8" descr="balke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29000" y="3657600"/>
            <a:ext cx="2438401" cy="2065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Вектор</a:t>
            </a:r>
            <a:r>
              <a:rPr lang="ru-RU" smtClean="0"/>
              <a:t> је појам из </a:t>
            </a:r>
            <a:r>
              <a:rPr lang="ru-RU" smtClean="0">
                <a:hlinkClick r:id="rId2" tooltip="Математика"/>
              </a:rPr>
              <a:t>математике</a:t>
            </a:r>
            <a:r>
              <a:rPr lang="ru-RU" smtClean="0"/>
              <a:t>, области </a:t>
            </a:r>
            <a:r>
              <a:rPr lang="ru-RU" smtClean="0">
                <a:hlinkClick r:id="rId3" tooltip="Линеарна алгебра"/>
              </a:rPr>
              <a:t>линеарна алгебра</a:t>
            </a:r>
            <a:r>
              <a:rPr lang="ru-RU" smtClean="0"/>
              <a:t>, који је уведен првенствено да би се разликовале величине које се појављују у природи, а имају правац и смер, те се као такве разликују од величина које имају само интензитет и зову се </a:t>
            </a:r>
            <a:r>
              <a:rPr lang="ru-RU" smtClean="0">
                <a:hlinkClick r:id="rId4" tooltip="Скалар (математика)"/>
              </a:rPr>
              <a:t>скалари</a:t>
            </a:r>
            <a:r>
              <a:rPr lang="ru-RU" smtClean="0"/>
              <a:t>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1524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</a:t>
            </a:r>
            <a:r>
              <a:rPr lang="sr-Latn-RS" sz="2800" dirty="0" smtClean="0"/>
              <a:t>uzika je umetnost stvaranja određenih odnosa među tonovima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-152400" y="1600200"/>
            <a:ext cx="3810000" cy="5257800"/>
          </a:xfrm>
        </p:spPr>
        <p:txBody>
          <a:bodyPr>
            <a:normAutofit/>
          </a:bodyPr>
          <a:lstStyle/>
          <a:p>
            <a:endParaRPr lang="sr-Latn-RS" sz="2000" b="1" dirty="0"/>
          </a:p>
          <a:p>
            <a:endParaRPr lang="sr-Latn-RS" sz="2000" b="1" dirty="0" smtClean="0"/>
          </a:p>
          <a:p>
            <a:r>
              <a:rPr lang="sr-Latn-RS" sz="2600" b="1" dirty="0" smtClean="0"/>
              <a:t>.</a:t>
            </a:r>
            <a:endParaRPr lang="en-US" sz="2600" dirty="0"/>
          </a:p>
        </p:txBody>
      </p:sp>
      <p:pic>
        <p:nvPicPr>
          <p:cNvPr id="5" name="Content Placeholder 4" descr="kompozicija-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8991600" cy="5486400"/>
          </a:xfrm>
        </p:spPr>
      </p:pic>
      <p:sp>
        <p:nvSpPr>
          <p:cNvPr id="7" name="TextBox 6"/>
          <p:cNvSpPr txBox="1"/>
          <p:nvPr/>
        </p:nvSpPr>
        <p:spPr>
          <a:xfrm>
            <a:off x="5257800" y="7620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latin typeface="Inkpen2 Text Std" pitchFamily="50" charset="0"/>
              </a:rPr>
              <a:t>matematika  i    muzika</a:t>
            </a:r>
            <a:endParaRPr lang="en-US" sz="2800" b="1" dirty="0">
              <a:latin typeface="Inkpen2 Text Std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muzički metar... računamo</a:t>
            </a:r>
            <a:endParaRPr lang="en-US" dirty="0"/>
          </a:p>
        </p:txBody>
      </p:sp>
      <p:pic>
        <p:nvPicPr>
          <p:cNvPr id="4" name="Content Placeholder 3" descr="muyicki metyar, mera, tak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9201"/>
            <a:ext cx="9144000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sr-Latn-RS" dirty="0" smtClean="0"/>
              <a:t>zrazimo matematički ;)</a:t>
            </a:r>
            <a:endParaRPr lang="en-US" dirty="0"/>
          </a:p>
        </p:txBody>
      </p:sp>
      <p:pic>
        <p:nvPicPr>
          <p:cNvPr id="4" name="Content Placeholder 3" descr="notna trajanja  mnatwemati;ki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sr-Latn-RS" dirty="0" smtClean="0"/>
              <a:t>alo delimo </a:t>
            </a:r>
            <a:r>
              <a:rPr lang="sr-Latn-R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4" name="Content Placeholder 3" descr="индекс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219200"/>
            <a:ext cx="74676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</a:t>
            </a:r>
            <a:r>
              <a:rPr lang="sr-Latn-RS" dirty="0" smtClean="0"/>
              <a:t>a se posetimo...</a:t>
            </a:r>
            <a:endParaRPr lang="en-US" dirty="0"/>
          </a:p>
        </p:txBody>
      </p:sp>
      <p:pic>
        <p:nvPicPr>
          <p:cNvPr id="4" name="Content Placeholder 3" descr="odnosi trajanj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4495800" cy="5638800"/>
          </a:xfrm>
        </p:spPr>
      </p:pic>
      <p:pic>
        <p:nvPicPr>
          <p:cNvPr id="5" name="Picture 4" descr="pau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295400"/>
            <a:ext cx="45720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sr-Latn-RS" dirty="0" smtClean="0"/>
              <a:t>a izbrojimo i saberemo...</a:t>
            </a:r>
            <a:endParaRPr lang="en-US" dirty="0"/>
          </a:p>
        </p:txBody>
      </p:sp>
      <p:pic>
        <p:nvPicPr>
          <p:cNvPr id="4" name="Content Placeholder 3" descr="notna trajanja u taktu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54162"/>
            <a:ext cx="6019800" cy="4922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B</a:t>
            </a:r>
            <a:r>
              <a:rPr lang="sr-Latn-RS" dirty="0" smtClean="0"/>
              <a:t>rojimo i izvodimo ritam...</a:t>
            </a:r>
            <a:endParaRPr lang="en-US" dirty="0"/>
          </a:p>
        </p:txBody>
      </p:sp>
      <p:pic>
        <p:nvPicPr>
          <p:cNvPr id="5" name="Content Placeholder 4" descr="13227937_1335704173113469_1683055775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4572000" cy="5791200"/>
          </a:xfrm>
        </p:spPr>
      </p:pic>
      <p:pic>
        <p:nvPicPr>
          <p:cNvPr id="6" name="Content Placeholder 5" descr="13231217_1335704573113429_1147811225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066800"/>
            <a:ext cx="4495800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819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Osminski</a:t>
            </a:r>
            <a:r>
              <a:rPr lang="en-US" dirty="0" smtClean="0"/>
              <a:t> </a:t>
            </a:r>
            <a:r>
              <a:rPr lang="en-US" dirty="0" err="1" smtClean="0"/>
              <a:t>taktovi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>     2X3/8            3X3/8            4X3/8</a:t>
            </a:r>
            <a:endParaRPr lang="en-US" dirty="0"/>
          </a:p>
        </p:txBody>
      </p:sp>
      <p:pic>
        <p:nvPicPr>
          <p:cNvPr id="4" name="Content Placeholder 3" descr="OSMINSKI TAKTOV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3048000"/>
            <a:ext cx="7848600" cy="281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6/8- složen takt- 3+3  ili 2X3</a:t>
            </a:r>
            <a:endParaRPr lang="en-US" dirty="0"/>
          </a:p>
        </p:txBody>
      </p:sp>
      <p:pic>
        <p:nvPicPr>
          <p:cNvPr id="4" name="Content Placeholder 3" descr="balke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24000"/>
            <a:ext cx="8534400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6</a:t>
            </a:r>
            <a:r>
              <a:rPr lang="sr-Latn-RS" sz="3100" dirty="0" smtClean="0"/>
              <a:t>/8= 2X3 osmine     triola=podela </a:t>
            </a:r>
            <a:r>
              <a:rPr lang="en-US" sz="3100" dirty="0" smtClean="0"/>
              <a:t>Je</a:t>
            </a:r>
            <a:r>
              <a:rPr lang="sr-Latn-RS" sz="3100" dirty="0" smtClean="0"/>
              <a:t>d.mere NA 3 </a:t>
            </a:r>
            <a:br>
              <a:rPr lang="sr-Latn-RS" sz="3100" dirty="0" smtClean="0"/>
            </a:br>
            <a:r>
              <a:rPr lang="sr-Latn-RS" sz="3100" dirty="0" smtClean="0"/>
              <a:t>                                                   JEDNAKA DELA</a:t>
            </a:r>
            <a:r>
              <a:rPr lang="sr-Latn-RS" dirty="0" smtClean="0"/>
              <a:t/>
            </a:r>
            <a:br>
              <a:rPr lang="sr-Latn-RS" dirty="0" smtClean="0"/>
            </a:br>
            <a:endParaRPr lang="en-US" dirty="0"/>
          </a:p>
        </p:txBody>
      </p:sp>
      <p:pic>
        <p:nvPicPr>
          <p:cNvPr id="4" name="Content Placeholder 3" descr="6-8 i 2-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133600"/>
            <a:ext cx="7391400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</a:t>
            </a:r>
            <a:r>
              <a:rPr lang="sr-Latn-RS" dirty="0" smtClean="0"/>
              <a:t>atematička pozadina notnog teksta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257800"/>
          </a:xfrm>
        </p:spPr>
        <p:txBody>
          <a:bodyPr>
            <a:noAutofit/>
          </a:bodyPr>
          <a:lstStyle/>
          <a:p>
            <a:r>
              <a:rPr lang="en-US" sz="1600" dirty="0" smtClean="0"/>
              <a:t>M</a:t>
            </a:r>
            <a:r>
              <a:rPr lang="vi-VN" sz="1600" dirty="0" smtClean="0"/>
              <a:t>atematička pozadina notnog teksta</a:t>
            </a:r>
            <a:r>
              <a:rPr lang="en-US" sz="1600" dirty="0" smtClean="0"/>
              <a:t> je</a:t>
            </a:r>
            <a:r>
              <a:rPr lang="vi-VN" sz="1600" dirty="0" smtClean="0"/>
              <a:t> u suštini grafik funkcije u modifikovanom Neume 11 semi-logaritamskom koordinatnom sistemu, gde x</a:t>
            </a:r>
            <a:r>
              <a:rPr lang="vi-VN" sz="1600" b="1" u="sng" dirty="0" smtClean="0"/>
              <a:t> osa predstavlja protok vremena</a:t>
            </a:r>
            <a:r>
              <a:rPr lang="vi-VN" sz="1600" dirty="0" smtClean="0"/>
              <a:t>, a </a:t>
            </a:r>
            <a:r>
              <a:rPr lang="vi-VN" sz="1600" b="1" u="sng" dirty="0" smtClean="0"/>
              <a:t>y osa logaritam frekvencije tona</a:t>
            </a:r>
            <a:r>
              <a:rPr lang="vi-VN" sz="1600" dirty="0" smtClean="0"/>
              <a:t>. Pri tome su </a:t>
            </a:r>
            <a:r>
              <a:rPr lang="vi-VN" sz="1600" b="1" dirty="0" smtClean="0"/>
              <a:t>sva mesta na kojima funkcija ima konstantnu vrednost označeni </a:t>
            </a:r>
            <a:r>
              <a:rPr lang="vi-VN" sz="1600" dirty="0" smtClean="0"/>
              <a:t>na specijalan način</a:t>
            </a:r>
            <a:r>
              <a:rPr lang="vi-VN" sz="1600" b="1" dirty="0" smtClean="0"/>
              <a:t>, pomoću notnih vrednosti</a:t>
            </a:r>
            <a:r>
              <a:rPr lang="vi-VN" sz="1600" dirty="0" smtClean="0"/>
              <a:t>. Naime, kao što smo rekli ranije, ljudi procenjuju rastojanje u visini između dva tona kao odnos njihovih frekvencija. Na primer, po današnjim standardima, ton A4 koji se nalazi u prvoj oktavi, posle srednjeg C, ima frekvenciju 440 Hz, ton A3 koji je za oktavu niži frekvenciju 220 Hz, a ton A2 koji je još oktavu niži ima frekvenciju 110 Hz. Ako bi ta tri tona predstavili o koordinatnom sistemu u kome je x osa vreme, a y osa frekvencija, imali bi različite razmake između tonova A2 i A3, odnosno između A3 i A4. Prema tome, prirodno je da u grafičkom prikazu muzike u neku vrstu koordinatnog sistema beležimo logaritme frekvencija u zavisnosti od vremena. U takvom pristupu, ako su nam data dva po dva tona sa istim (muzičkim) razmakom, redom sa frekvencijama f1 , f2 , f3 , f4 , to matematički možemo zapisati kao f1 :f2 =f3 :f4 , i u tom slučaju će razlika njihovih logaritama biti ista, tj. logf1 - logf2 =logf3 - logf4 . Savršeno, zar ne? Ili vam se zavrtelo u glavi? Da li vam je previše matematike?</a:t>
            </a:r>
            <a:r>
              <a:rPr lang="vi-VN" sz="1600" b="1" dirty="0" smtClean="0"/>
              <a:t>Istraživanja koja se sprovode u poslednje vreme tvrde da su</a:t>
            </a:r>
            <a:r>
              <a:rPr lang="vi-VN" sz="1600" dirty="0" smtClean="0"/>
              <a:t> </a:t>
            </a:r>
            <a:r>
              <a:rPr lang="vi-VN" sz="1600" b="1" dirty="0" smtClean="0"/>
              <a:t>matematičke sposobnosti jako povezane sa muzičkim sposobnostima. Pojednostavljeno rečeno, matematika bi trebala da vam pomogne da bolje razumete muziku, a već i samo slušanje muzike </a:t>
            </a:r>
            <a:r>
              <a:rPr lang="vi-VN" sz="1600" dirty="0" smtClean="0"/>
              <a:t>(specijalno, Mozartove muzike) bi trebalo da poboljša vaše matematičke sposobnosti</a:t>
            </a:r>
            <a:r>
              <a:rPr lang="en-US" sz="1600" dirty="0" smtClean="0"/>
              <a:t> </a:t>
            </a:r>
            <a:r>
              <a:rPr lang="sr-Latn-RS" sz="1600" dirty="0" smtClean="0">
                <a:sym typeface="Wingdings" pitchFamily="2" charset="2"/>
              </a:rPr>
              <a:t>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4572000" cy="3352800"/>
          </a:xfrm>
        </p:spPr>
        <p:txBody>
          <a:bodyPr>
            <a:normAutofit/>
          </a:bodyPr>
          <a:lstStyle/>
          <a:p>
            <a:r>
              <a:rPr lang="sr-Latn-RS" sz="2700" dirty="0" smtClean="0"/>
              <a:t>O</a:t>
            </a:r>
            <a:r>
              <a:rPr lang="en-US" sz="2700" dirty="0" smtClean="0"/>
              <a:t>no </a:t>
            </a:r>
            <a:r>
              <a:rPr lang="en-US" sz="2700" dirty="0" err="1" smtClean="0"/>
              <a:t>što</a:t>
            </a:r>
            <a:r>
              <a:rPr lang="en-US" sz="2700" dirty="0" smtClean="0"/>
              <a:t> </a:t>
            </a:r>
            <a:r>
              <a:rPr lang="en-US" sz="2700" dirty="0" err="1" smtClean="0"/>
              <a:t>spaja</a:t>
            </a:r>
            <a:r>
              <a:rPr lang="en-US" sz="2700" dirty="0" smtClean="0"/>
              <a:t> </a:t>
            </a:r>
            <a:r>
              <a:rPr lang="en-US" sz="2700" dirty="0" err="1" smtClean="0"/>
              <a:t>matematiku</a:t>
            </a:r>
            <a:r>
              <a:rPr lang="en-US" sz="2700" dirty="0" smtClean="0"/>
              <a:t> </a:t>
            </a:r>
            <a:r>
              <a:rPr lang="en-US" sz="2700" dirty="0" err="1" smtClean="0"/>
              <a:t>i</a:t>
            </a:r>
            <a:r>
              <a:rPr lang="en-US" sz="2700" dirty="0" smtClean="0"/>
              <a:t> </a:t>
            </a:r>
            <a:r>
              <a:rPr lang="en-US" sz="2700" dirty="0" err="1" smtClean="0"/>
              <a:t>muziku</a:t>
            </a:r>
            <a:r>
              <a:rPr lang="en-US" sz="2700" dirty="0" smtClean="0"/>
              <a:t> u </a:t>
            </a:r>
            <a:r>
              <a:rPr lang="en-US" sz="2700" dirty="0" err="1" smtClean="0"/>
              <a:t>najširem</a:t>
            </a:r>
            <a:r>
              <a:rPr lang="en-US" sz="2700" dirty="0" smtClean="0"/>
              <a:t> </a:t>
            </a:r>
            <a:r>
              <a:rPr lang="en-US" sz="2700" dirty="0" err="1" smtClean="0"/>
              <a:t>smislu</a:t>
            </a:r>
            <a:r>
              <a:rPr lang="en-US" sz="2700" dirty="0" smtClean="0"/>
              <a:t> </a:t>
            </a:r>
            <a:r>
              <a:rPr lang="en-US" sz="2700" dirty="0" err="1" smtClean="0"/>
              <a:t>jeste</a:t>
            </a:r>
            <a:r>
              <a:rPr lang="en-US" sz="2700" dirty="0" smtClean="0"/>
              <a:t> </a:t>
            </a:r>
            <a:r>
              <a:rPr lang="en-US" sz="2700" dirty="0" err="1" smtClean="0"/>
              <a:t>činjenica</a:t>
            </a:r>
            <a:r>
              <a:rPr lang="en-US" sz="2700" dirty="0" smtClean="0"/>
              <a:t> </a:t>
            </a:r>
            <a:r>
              <a:rPr lang="en-US" sz="2700" dirty="0" err="1" smtClean="0"/>
              <a:t>da</a:t>
            </a:r>
            <a:r>
              <a:rPr lang="en-US" sz="2700" dirty="0" smtClean="0"/>
              <a:t> </a:t>
            </a:r>
            <a:r>
              <a:rPr lang="en-US" sz="2700" dirty="0" err="1" smtClean="0"/>
              <a:t>obe</a:t>
            </a:r>
            <a:r>
              <a:rPr lang="en-US" sz="2700" dirty="0" smtClean="0"/>
              <a:t> </a:t>
            </a:r>
            <a:r>
              <a:rPr lang="en-US" sz="2700" dirty="0" err="1" smtClean="0"/>
              <a:t>pokušavaju</a:t>
            </a:r>
            <a:r>
              <a:rPr lang="en-US" sz="2700" dirty="0" smtClean="0"/>
              <a:t> </a:t>
            </a:r>
            <a:r>
              <a:rPr lang="en-US" sz="2700" dirty="0" err="1" smtClean="0"/>
              <a:t>da</a:t>
            </a:r>
            <a:r>
              <a:rPr lang="en-US" sz="2700" dirty="0" smtClean="0"/>
              <a:t> </a:t>
            </a:r>
            <a:r>
              <a:rPr lang="en-US" sz="2700" dirty="0" err="1" smtClean="0"/>
              <a:t>uhvate</a:t>
            </a:r>
            <a:r>
              <a:rPr lang="en-US" sz="2700" dirty="0" smtClean="0"/>
              <a:t> </a:t>
            </a:r>
            <a:r>
              <a:rPr lang="en-US" sz="2700" dirty="0" err="1" smtClean="0"/>
              <a:t>skrivenu</a:t>
            </a:r>
            <a:r>
              <a:rPr lang="en-US" sz="2700" dirty="0" smtClean="0"/>
              <a:t> </a:t>
            </a:r>
            <a:r>
              <a:rPr lang="en-US" sz="2700" dirty="0" err="1" smtClean="0"/>
              <a:t>strukturu</a:t>
            </a:r>
            <a:r>
              <a:rPr lang="en-US" sz="2700" dirty="0" smtClean="0"/>
              <a:t> </a:t>
            </a:r>
            <a:r>
              <a:rPr lang="en-US" sz="2700" dirty="0" err="1" smtClean="0"/>
              <a:t>i</a:t>
            </a:r>
            <a:r>
              <a:rPr lang="en-US" sz="2700" dirty="0" smtClean="0"/>
              <a:t> </a:t>
            </a:r>
            <a:r>
              <a:rPr lang="en-US" sz="2700" dirty="0" err="1" smtClean="0"/>
              <a:t>harmoniju</a:t>
            </a:r>
            <a:r>
              <a:rPr lang="en-US" sz="2700" dirty="0" smtClean="0"/>
              <a:t> u </a:t>
            </a:r>
            <a:r>
              <a:rPr lang="en-US" sz="2700" dirty="0" err="1" smtClean="0"/>
              <a:t>svetovima</a:t>
            </a:r>
            <a:r>
              <a:rPr lang="en-US" sz="2700" dirty="0" smtClean="0"/>
              <a:t> </a:t>
            </a:r>
            <a:r>
              <a:rPr lang="en-US" sz="2700" dirty="0" err="1" smtClean="0"/>
              <a:t>čiji</a:t>
            </a:r>
            <a:r>
              <a:rPr lang="en-US" sz="2700" dirty="0" smtClean="0"/>
              <a:t> </a:t>
            </a:r>
            <a:r>
              <a:rPr lang="en-US" sz="2700" dirty="0" err="1" smtClean="0"/>
              <a:t>su</a:t>
            </a:r>
            <a:r>
              <a:rPr lang="en-US" sz="2700" dirty="0" smtClean="0"/>
              <a:t> </a:t>
            </a:r>
            <a:r>
              <a:rPr lang="en-US" sz="2700" dirty="0" err="1" smtClean="0"/>
              <a:t>objekti</a:t>
            </a:r>
            <a:r>
              <a:rPr lang="en-US" sz="2700" dirty="0" smtClean="0"/>
              <a:t> </a:t>
            </a:r>
            <a:r>
              <a:rPr lang="en-US" sz="2700" dirty="0" err="1" smtClean="0"/>
              <a:t>apstraktni</a:t>
            </a:r>
            <a:r>
              <a:rPr lang="en-US" sz="2700" dirty="0" smtClean="0"/>
              <a:t>. </a:t>
            </a:r>
            <a:r>
              <a:rPr lang="sr-Latn-RS" dirty="0" smtClean="0"/>
              <a:t/>
            </a:r>
            <a:br>
              <a:rPr lang="sr-Latn-R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0" y="3886200"/>
            <a:ext cx="4876800" cy="2895600"/>
          </a:xfrm>
        </p:spPr>
        <p:txBody>
          <a:bodyPr>
            <a:noAutofit/>
          </a:bodyPr>
          <a:lstStyle/>
          <a:p>
            <a:endParaRPr lang="sr-Latn-RS" sz="2800" b="1" dirty="0" smtClean="0">
              <a:latin typeface="Algerian" pitchFamily="82" charset="0"/>
            </a:endParaRPr>
          </a:p>
          <a:p>
            <a:r>
              <a:rPr lang="en-US" sz="2400" b="1" dirty="0" err="1" smtClean="0">
                <a:latin typeface="Algerian" pitchFamily="82" charset="0"/>
              </a:rPr>
              <a:t>Traganje</a:t>
            </a:r>
            <a:r>
              <a:rPr lang="en-US" sz="2400" b="1" dirty="0" smtClean="0">
                <a:latin typeface="Algerian" pitchFamily="82" charset="0"/>
              </a:rPr>
              <a:t> </a:t>
            </a:r>
            <a:r>
              <a:rPr lang="en-US" sz="2400" b="1" dirty="0" err="1" smtClean="0">
                <a:latin typeface="Algerian" pitchFamily="82" charset="0"/>
              </a:rPr>
              <a:t>za</a:t>
            </a:r>
            <a:r>
              <a:rPr lang="en-US" sz="2400" b="1" dirty="0" smtClean="0">
                <a:latin typeface="Algerian" pitchFamily="82" charset="0"/>
              </a:rPr>
              <a:t> </a:t>
            </a:r>
            <a:r>
              <a:rPr lang="en-US" sz="2400" b="1" dirty="0" err="1" smtClean="0">
                <a:latin typeface="Algerian" pitchFamily="82" charset="0"/>
              </a:rPr>
              <a:t>simetrijom</a:t>
            </a:r>
            <a:r>
              <a:rPr lang="en-US" sz="2400" b="1" dirty="0" smtClean="0">
                <a:latin typeface="Algerian" pitchFamily="82" charset="0"/>
              </a:rPr>
              <a:t>, </a:t>
            </a:r>
            <a:r>
              <a:rPr lang="en-US" sz="2400" b="1" dirty="0" err="1" smtClean="0">
                <a:latin typeface="Algerian" pitchFamily="82" charset="0"/>
              </a:rPr>
              <a:t>harmonijom</a:t>
            </a:r>
            <a:r>
              <a:rPr lang="en-US" sz="2400" b="1" dirty="0" smtClean="0">
                <a:latin typeface="Algerian" pitchFamily="82" charset="0"/>
              </a:rPr>
              <a:t> </a:t>
            </a:r>
            <a:r>
              <a:rPr lang="en-US" sz="2400" b="1" dirty="0" err="1" smtClean="0">
                <a:latin typeface="Algerian" pitchFamily="82" charset="0"/>
              </a:rPr>
              <a:t>i</a:t>
            </a:r>
            <a:r>
              <a:rPr lang="en-US" sz="2400" b="1" dirty="0" smtClean="0">
                <a:latin typeface="Algerian" pitchFamily="82" charset="0"/>
              </a:rPr>
              <a:t> </a:t>
            </a:r>
            <a:r>
              <a:rPr lang="en-US" sz="2400" b="1" dirty="0" err="1" smtClean="0">
                <a:latin typeface="Algerian" pitchFamily="82" charset="0"/>
              </a:rPr>
              <a:t>poretkom</a:t>
            </a:r>
            <a:r>
              <a:rPr lang="en-US" sz="2400" b="1" dirty="0" smtClean="0">
                <a:latin typeface="Algerian" pitchFamily="82" charset="0"/>
              </a:rPr>
              <a:t> u </a:t>
            </a:r>
            <a:r>
              <a:rPr lang="en-US" sz="2400" b="1" dirty="0" err="1" smtClean="0">
                <a:latin typeface="Algerian" pitchFamily="82" charset="0"/>
              </a:rPr>
              <a:t>naizgled</a:t>
            </a:r>
            <a:r>
              <a:rPr lang="en-US" sz="2400" b="1" dirty="0" smtClean="0">
                <a:latin typeface="Algerian" pitchFamily="82" charset="0"/>
              </a:rPr>
              <a:t> </a:t>
            </a:r>
            <a:r>
              <a:rPr lang="sr-Latn-RS" sz="2400" b="1" dirty="0" smtClean="0">
                <a:latin typeface="Algerian" pitchFamily="82" charset="0"/>
              </a:rPr>
              <a:t> </a:t>
            </a:r>
            <a:r>
              <a:rPr lang="en-US" sz="2400" b="1" dirty="0" err="1" smtClean="0">
                <a:latin typeface="Algerian" pitchFamily="82" charset="0"/>
              </a:rPr>
              <a:t>haotičnom</a:t>
            </a:r>
            <a:r>
              <a:rPr lang="en-US" sz="2400" b="1" dirty="0" smtClean="0">
                <a:latin typeface="Algerian" pitchFamily="82" charset="0"/>
              </a:rPr>
              <a:t> </a:t>
            </a:r>
            <a:r>
              <a:rPr lang="en-US" sz="2400" b="1" dirty="0" err="1" smtClean="0">
                <a:latin typeface="Algerian" pitchFamily="82" charset="0"/>
              </a:rPr>
              <a:t>svetu</a:t>
            </a:r>
            <a:r>
              <a:rPr lang="en-US" sz="2400" b="1" dirty="0" smtClean="0">
                <a:latin typeface="Algerian" pitchFamily="82" charset="0"/>
              </a:rPr>
              <a:t> </a:t>
            </a:r>
            <a:r>
              <a:rPr lang="en-US" sz="2400" b="1" dirty="0" err="1" smtClean="0">
                <a:latin typeface="Algerian" pitchFamily="82" charset="0"/>
              </a:rPr>
              <a:t>beskonačnih</a:t>
            </a:r>
            <a:r>
              <a:rPr lang="sr-Latn-RS" sz="2400" b="1" dirty="0" smtClean="0">
                <a:latin typeface="Algerian" pitchFamily="82" charset="0"/>
              </a:rPr>
              <a:t> </a:t>
            </a:r>
            <a:r>
              <a:rPr lang="en-US" sz="2400" b="1" dirty="0" smtClean="0">
                <a:latin typeface="Algerian" pitchFamily="82" charset="0"/>
              </a:rPr>
              <a:t> </a:t>
            </a:r>
            <a:r>
              <a:rPr lang="en-US" sz="2400" b="1" dirty="0" err="1" smtClean="0">
                <a:latin typeface="Algerian" pitchFamily="82" charset="0"/>
              </a:rPr>
              <a:t>mogućnosti</a:t>
            </a:r>
            <a:r>
              <a:rPr lang="en-US" sz="2400" b="1" dirty="0" smtClean="0">
                <a:latin typeface="Algerian" pitchFamily="82" charset="0"/>
              </a:rPr>
              <a:t> </a:t>
            </a:r>
            <a:r>
              <a:rPr lang="en-US" sz="2400" b="1" dirty="0" err="1" smtClean="0">
                <a:latin typeface="Algerian" pitchFamily="82" charset="0"/>
              </a:rPr>
              <a:t>jeste</a:t>
            </a:r>
            <a:r>
              <a:rPr lang="en-US" sz="2400" b="1" dirty="0" smtClean="0">
                <a:latin typeface="Algerian" pitchFamily="82" charset="0"/>
              </a:rPr>
              <a:t> </a:t>
            </a:r>
            <a:r>
              <a:rPr lang="en-US" sz="2400" b="1" dirty="0" err="1" smtClean="0">
                <a:latin typeface="Algerian" pitchFamily="82" charset="0"/>
              </a:rPr>
              <a:t>pravi</a:t>
            </a:r>
            <a:r>
              <a:rPr lang="en-US" sz="2400" b="1" dirty="0" smtClean="0">
                <a:latin typeface="Algerian" pitchFamily="82" charset="0"/>
              </a:rPr>
              <a:t> </a:t>
            </a:r>
            <a:r>
              <a:rPr lang="en-US" sz="2400" b="1" dirty="0" err="1" smtClean="0">
                <a:latin typeface="Algerian" pitchFamily="82" charset="0"/>
              </a:rPr>
              <a:t>smisao</a:t>
            </a:r>
            <a:r>
              <a:rPr lang="en-US" sz="2400" b="1" dirty="0" smtClean="0">
                <a:latin typeface="Algerian" pitchFamily="82" charset="0"/>
              </a:rPr>
              <a:t> </a:t>
            </a:r>
            <a:r>
              <a:rPr lang="en-US" sz="2400" b="1" dirty="0" err="1" smtClean="0">
                <a:latin typeface="Algerian" pitchFamily="82" charset="0"/>
              </a:rPr>
              <a:t>i</a:t>
            </a:r>
            <a:r>
              <a:rPr lang="en-US" sz="2400" b="1" dirty="0" smtClean="0">
                <a:latin typeface="Algerian" pitchFamily="82" charset="0"/>
              </a:rPr>
              <a:t> </a:t>
            </a:r>
            <a:r>
              <a:rPr lang="en-US" sz="2400" b="1" dirty="0" err="1" smtClean="0">
                <a:latin typeface="Algerian" pitchFamily="82" charset="0"/>
              </a:rPr>
              <a:t>matematike</a:t>
            </a:r>
            <a:r>
              <a:rPr lang="en-US" sz="2400" b="1" dirty="0" smtClean="0">
                <a:latin typeface="Algerian" pitchFamily="82" charset="0"/>
              </a:rPr>
              <a:t> </a:t>
            </a:r>
            <a:r>
              <a:rPr lang="en-US" sz="2400" b="1" dirty="0" err="1" smtClean="0">
                <a:latin typeface="Algerian" pitchFamily="82" charset="0"/>
              </a:rPr>
              <a:t>i</a:t>
            </a:r>
            <a:r>
              <a:rPr lang="en-US" sz="2400" b="1" dirty="0" smtClean="0">
                <a:latin typeface="Algerian" pitchFamily="82" charset="0"/>
              </a:rPr>
              <a:t> </a:t>
            </a:r>
            <a:r>
              <a:rPr lang="en-US" sz="2400" b="1" dirty="0" err="1" smtClean="0">
                <a:latin typeface="Algerian" pitchFamily="82" charset="0"/>
              </a:rPr>
              <a:t>muzi</a:t>
            </a:r>
            <a:r>
              <a:rPr lang="sr-Latn-RS" sz="2400" b="1" dirty="0" smtClean="0">
                <a:latin typeface="Algerian" pitchFamily="82" charset="0"/>
              </a:rPr>
              <a:t>ke</a:t>
            </a:r>
            <a:r>
              <a:rPr lang="sr-Latn-RS" sz="2400" b="1" dirty="0" smtClean="0"/>
              <a:t>...</a:t>
            </a:r>
          </a:p>
        </p:txBody>
      </p:sp>
      <p:pic>
        <p:nvPicPr>
          <p:cNvPr id="7" name="Content Placeholder 6" descr="zvuk-1-6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29201" y="228600"/>
            <a:ext cx="4114799" cy="5334000"/>
          </a:xfrm>
        </p:spPr>
      </p:pic>
      <p:sp>
        <p:nvSpPr>
          <p:cNvPr id="3" name="Rectangle 2"/>
          <p:cNvSpPr/>
          <p:nvPr/>
        </p:nvSpPr>
        <p:spPr>
          <a:xfrm>
            <a:off x="5638800" y="5791200"/>
            <a:ext cx="335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dirty="0"/>
              <a:t>“</a:t>
            </a:r>
            <a:r>
              <a:rPr lang="sr-Latn-RS" sz="2000" b="1" i="1" u="sng" dirty="0"/>
              <a:t>Muzika je dete matematike koje je nadmašilo svoje roditelje”</a:t>
            </a:r>
            <a:endParaRPr lang="en-US" sz="20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VEKTORI, OBLICI</a:t>
            </a:r>
            <a:endParaRPr lang="en-US" dirty="0"/>
          </a:p>
        </p:txBody>
      </p:sp>
      <p:pic>
        <p:nvPicPr>
          <p:cNvPr id="5" name="Content Placeholder 4" descr="free_vector_musical_instruments_380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86740" y="1752600"/>
            <a:ext cx="3627120" cy="4572000"/>
          </a:xfrm>
        </p:spPr>
      </p:pic>
      <p:pic>
        <p:nvPicPr>
          <p:cNvPr id="6" name="Content Placeholder 5" descr="ornament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28800"/>
            <a:ext cx="43434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41248"/>
          </a:xfrm>
        </p:spPr>
        <p:txBody>
          <a:bodyPr/>
          <a:lstStyle/>
          <a:p>
            <a:r>
              <a:rPr lang="sr-Latn-RS" dirty="0" smtClean="0"/>
              <a:t>ZLATNI PRESEK</a:t>
            </a:r>
            <a:endParaRPr lang="en-US" dirty="0"/>
          </a:p>
        </p:txBody>
      </p:sp>
      <p:pic>
        <p:nvPicPr>
          <p:cNvPr id="5" name="Content Placeholder 4" descr="images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905000"/>
            <a:ext cx="3962400" cy="4191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457200"/>
            <a:ext cx="4800600" cy="6781800"/>
          </a:xfrm>
        </p:spPr>
        <p:txBody>
          <a:bodyPr>
            <a:noAutofit/>
          </a:bodyPr>
          <a:lstStyle/>
          <a:p>
            <a:r>
              <a:rPr lang="vi-VN" sz="1600" dirty="0" smtClean="0"/>
              <a:t>U matematici, </a:t>
            </a:r>
            <a:r>
              <a:rPr lang="vi-VN" sz="1600" b="1" dirty="0" smtClean="0"/>
              <a:t>Fibonačijev niz</a:t>
            </a:r>
            <a:r>
              <a:rPr lang="vi-VN" sz="1600" dirty="0" smtClean="0"/>
              <a:t> je niz brojeva u kome su prva dva broja </a:t>
            </a:r>
            <a:r>
              <a:rPr lang="vi-VN" sz="1600" b="1" dirty="0" smtClean="0"/>
              <a:t>0</a:t>
            </a:r>
            <a:r>
              <a:rPr lang="vi-VN" sz="1600" dirty="0" smtClean="0"/>
              <a:t> i </a:t>
            </a:r>
            <a:r>
              <a:rPr lang="vi-VN" sz="1600" b="1" dirty="0" smtClean="0"/>
              <a:t>1</a:t>
            </a:r>
            <a:r>
              <a:rPr lang="vi-VN" sz="1600" dirty="0" smtClean="0"/>
              <a:t>, a svaki sledeći je zbir prethodna dva broja. Dakle, 0, 1, 1, 2, 3, 5, 8, 13… Iako je vekovima ranije proučavan u Indiji, ime je dobio po izvesnom italijanskom srednjevekovnom matematičaru </a:t>
            </a:r>
            <a:r>
              <a:rPr lang="vi-VN" sz="1600" b="1" dirty="0" smtClean="0"/>
              <a:t>Fibonačiju</a:t>
            </a:r>
            <a:r>
              <a:rPr lang="vi-VN" sz="1600" dirty="0" smtClean="0"/>
              <a:t> (</a:t>
            </a:r>
            <a:r>
              <a:rPr lang="vi-VN" sz="1600" i="1" dirty="0" smtClean="0"/>
              <a:t>Leonardo Pisano Bigollo (1170 –  1250)</a:t>
            </a:r>
            <a:r>
              <a:rPr lang="vi-VN" sz="1600" dirty="0" smtClean="0"/>
              <a:t>), koji je ovaj niz predstavio zapadnjačkoj nauci. Brojevi u nizu su usko povezani sa zlatnim presekom i brojem </a:t>
            </a:r>
            <a:r>
              <a:rPr lang="vi-VN" sz="1600" b="1" dirty="0" smtClean="0"/>
              <a:t>fi</a:t>
            </a:r>
            <a:r>
              <a:rPr lang="vi-VN" sz="1600" dirty="0" smtClean="0"/>
              <a:t> (13/8 = 1,625, 8/5 = 1,6, 5/3 = 1,67…).</a:t>
            </a:r>
          </a:p>
          <a:p>
            <a:r>
              <a:rPr lang="vi-VN" sz="1600" dirty="0" smtClean="0"/>
              <a:t>Ovaj niz je veoma važan za matematiku i danas ima praktičnu primenu u informatici (konkretno u tehnikama pretraživanja i organizovanja podataka) ali  mnogo zanimljivije je pojavljivanje u prirodi (i muzici!).</a:t>
            </a:r>
          </a:p>
          <a:p>
            <a:r>
              <a:rPr lang="vi-VN" sz="1600" dirty="0" smtClean="0"/>
              <a:t>Zbir kvadrata brojeva bilo koje dužine Fibonačijevog niza je jednak proizvodu poslednjeg korišćenog broja i njegovog sledbenika, tj: 1</a:t>
            </a:r>
            <a:r>
              <a:rPr lang="vi-VN" sz="1600" baseline="30000" dirty="0" smtClean="0"/>
              <a:t>2</a:t>
            </a:r>
            <a:r>
              <a:rPr lang="vi-VN" sz="1600" dirty="0" smtClean="0"/>
              <a:t> + 1</a:t>
            </a:r>
            <a:r>
              <a:rPr lang="vi-VN" sz="1600" baseline="30000" dirty="0" smtClean="0"/>
              <a:t>2</a:t>
            </a:r>
            <a:r>
              <a:rPr lang="vi-VN" sz="1600" dirty="0" smtClean="0"/>
              <a:t> + . . . + F(n)</a:t>
            </a:r>
            <a:r>
              <a:rPr lang="vi-VN" sz="1600" baseline="30000" dirty="0" smtClean="0"/>
              <a:t>2</a:t>
            </a:r>
            <a:r>
              <a:rPr lang="vi-VN" sz="1600" dirty="0" smtClean="0"/>
              <a:t> = F(n) * F(n+1) a kroz primer to izgleda ovako: 1</a:t>
            </a:r>
            <a:r>
              <a:rPr lang="vi-VN" sz="1600" baseline="30000" dirty="0" smtClean="0"/>
              <a:t>2</a:t>
            </a:r>
            <a:r>
              <a:rPr lang="vi-VN" sz="1600" dirty="0" smtClean="0"/>
              <a:t> + 1</a:t>
            </a:r>
            <a:r>
              <a:rPr lang="vi-VN" sz="1600" baseline="30000" dirty="0" smtClean="0"/>
              <a:t>2</a:t>
            </a:r>
            <a:r>
              <a:rPr lang="vi-VN" sz="1600" dirty="0" smtClean="0"/>
              <a:t> + 2</a:t>
            </a:r>
            <a:r>
              <a:rPr lang="vi-VN" sz="1600" baseline="30000" dirty="0" smtClean="0"/>
              <a:t>2</a:t>
            </a:r>
            <a:r>
              <a:rPr lang="vi-VN" sz="1600" dirty="0" smtClean="0"/>
              <a:t> + 3</a:t>
            </a:r>
            <a:r>
              <a:rPr lang="vi-VN" sz="1600" baseline="30000" dirty="0" smtClean="0"/>
              <a:t>2</a:t>
            </a:r>
            <a:r>
              <a:rPr lang="vi-VN" sz="1600" dirty="0" smtClean="0"/>
              <a:t> + 5</a:t>
            </a:r>
            <a:r>
              <a:rPr lang="vi-VN" sz="1600" baseline="30000" dirty="0" smtClean="0"/>
              <a:t>2</a:t>
            </a:r>
            <a:r>
              <a:rPr lang="vi-VN" sz="1600" dirty="0" smtClean="0"/>
              <a:t> = 5 * 8. Zašto smaram sa ovim? Pa zato što je ovaj odnos u zlatnoj spirali koju viđamo u galaksijama i puževima (uključujući i koščicu “puž” u ušima).</a:t>
            </a:r>
            <a:endParaRPr lang="vi-VN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sr-Latn-RS" dirty="0">
                <a:effectLst/>
              </a:rPr>
              <a:t/>
            </a:r>
            <a:br>
              <a:rPr lang="sr-Latn-RS" dirty="0">
                <a:effectLst/>
              </a:rPr>
            </a:br>
            <a:r>
              <a:rPr lang="en-US" dirty="0" smtClean="0">
                <a:effectLst/>
              </a:rPr>
              <a:t>CYMATICS</a:t>
            </a:r>
            <a:r>
              <a:rPr lang="en-US" dirty="0">
                <a:effectLst/>
              </a:rPr>
              <a:t>: Science Vs. Music - Nigel Stanford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www.youtube.com/watch?v=Q3oItpVa9fs</a:t>
            </a:r>
            <a:endParaRPr lang="sr-Latn-RS" sz="2800" dirty="0" smtClean="0"/>
          </a:p>
          <a:p>
            <a:pPr marL="0" indent="0">
              <a:buNone/>
            </a:pPr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www.youtube.com/watch?v=8yje7AD5S1Y</a:t>
            </a:r>
            <a:endParaRPr lang="sr-Latn-RS" sz="2800" dirty="0" smtClean="0"/>
          </a:p>
          <a:p>
            <a:pPr marL="0" indent="0">
              <a:buNone/>
            </a:pPr>
            <a:r>
              <a:rPr lang="en-US" sz="2800" dirty="0">
                <a:hlinkClick r:id="rId4"/>
              </a:rPr>
              <a:t>https://</a:t>
            </a:r>
            <a:r>
              <a:rPr lang="en-US" sz="2800" dirty="0" smtClean="0">
                <a:hlinkClick r:id="rId4"/>
              </a:rPr>
              <a:t>www.youtube.com/watch?v=wvJAgrUBF4w</a:t>
            </a:r>
            <a:endParaRPr lang="sr-Latn-RS" sz="2800" dirty="0" smtClean="0"/>
          </a:p>
          <a:p>
            <a:pPr marL="0" indent="0">
              <a:buNone/>
            </a:pPr>
            <a:r>
              <a:rPr lang="en-US" sz="2800" dirty="0">
                <a:hlinkClick r:id="rId5"/>
              </a:rPr>
              <a:t>https://</a:t>
            </a:r>
            <a:r>
              <a:rPr lang="en-US" sz="2800" dirty="0" smtClean="0">
                <a:hlinkClick r:id="rId5"/>
              </a:rPr>
              <a:t>www.youtube.com/watch?v=KWzyQKcJBYg</a:t>
            </a:r>
            <a:endParaRPr lang="sr-Latn-RS" sz="2800" dirty="0" smtClean="0"/>
          </a:p>
          <a:p>
            <a:pPr marL="0" indent="0">
              <a:buNone/>
            </a:pPr>
            <a:endParaRPr lang="sr-Latn-RS" sz="2800" dirty="0">
              <a:hlinkClick r:id="rId6"/>
            </a:endParaRPr>
          </a:p>
          <a:p>
            <a:pPr marL="0" indent="0">
              <a:buNone/>
            </a:pPr>
            <a:endParaRPr lang="sr-Latn-RS" sz="2800" dirty="0" smtClean="0">
              <a:hlinkClick r:id="rId6"/>
            </a:endParaRPr>
          </a:p>
          <a:p>
            <a:pPr marL="0" indent="0">
              <a:buNone/>
            </a:pPr>
            <a:r>
              <a:rPr lang="sr-Latn-RS" sz="2800" dirty="0" smtClean="0">
                <a:hlinkClick r:id="rId6"/>
              </a:rPr>
              <a:t>https</a:t>
            </a:r>
            <a:r>
              <a:rPr lang="sr-Latn-RS" sz="2800" dirty="0">
                <a:hlinkClick r:id="rId6"/>
              </a:rPr>
              <a:t>://</a:t>
            </a:r>
            <a:r>
              <a:rPr lang="sr-Latn-RS" sz="2800" dirty="0" smtClean="0">
                <a:hlinkClick r:id="rId6"/>
              </a:rPr>
              <a:t>www.youtube.com/watch?v=DbBaaob9_gI</a:t>
            </a:r>
            <a:endParaRPr lang="sr-Latn-RS" sz="2800" dirty="0" smtClean="0"/>
          </a:p>
          <a:p>
            <a:pPr marL="0" indent="0">
              <a:buNone/>
            </a:pPr>
            <a:r>
              <a:rPr lang="sr-Latn-RS" sz="2800" dirty="0">
                <a:hlinkClick r:id="rId7"/>
              </a:rPr>
              <a:t>https://</a:t>
            </a:r>
            <a:r>
              <a:rPr lang="sr-Latn-RS" sz="2800" dirty="0" smtClean="0">
                <a:hlinkClick r:id="rId7"/>
              </a:rPr>
              <a:t>www.youtube.com/watch?v=ylDWgG7pgxw</a:t>
            </a:r>
            <a:endParaRPr lang="sr-Latn-RS" sz="2800" dirty="0" smtClean="0"/>
          </a:p>
          <a:p>
            <a:pPr marL="0" indent="0">
              <a:buNone/>
            </a:pPr>
            <a:endParaRPr lang="sr-Latn-RS" sz="2800" dirty="0" smtClean="0"/>
          </a:p>
          <a:p>
            <a:pPr marL="0" indent="0">
              <a:buNone/>
            </a:pPr>
            <a:endParaRPr lang="sr-Latn-RS" sz="2800" dirty="0" smtClean="0"/>
          </a:p>
          <a:p>
            <a:pPr marL="0" indent="0">
              <a:buNone/>
            </a:pPr>
            <a:r>
              <a:rPr lang="sr-Latn-RS" sz="2800" dirty="0">
                <a:hlinkClick r:id="rId8"/>
              </a:rPr>
              <a:t>https://</a:t>
            </a:r>
            <a:r>
              <a:rPr lang="sr-Latn-RS" sz="2800" dirty="0" smtClean="0">
                <a:hlinkClick r:id="rId8"/>
              </a:rPr>
              <a:t>www.youtube.com/watch?v=TGAB-0ZDVZY</a:t>
            </a:r>
            <a:endParaRPr lang="sr-Latn-RS" sz="2800" dirty="0" smtClean="0"/>
          </a:p>
          <a:p>
            <a:pPr marL="0" indent="0">
              <a:buNone/>
            </a:pPr>
            <a:r>
              <a:rPr lang="sr-Latn-RS" sz="2800" dirty="0" smtClean="0">
                <a:hlinkClick r:id="rId9"/>
              </a:rPr>
              <a:t>https</a:t>
            </a:r>
            <a:r>
              <a:rPr lang="sr-Latn-RS" sz="2800" dirty="0">
                <a:hlinkClick r:id="rId9"/>
              </a:rPr>
              <a:t>://</a:t>
            </a:r>
            <a:r>
              <a:rPr lang="sr-Latn-RS" sz="2800" dirty="0" smtClean="0">
                <a:hlinkClick r:id="rId9"/>
              </a:rPr>
              <a:t>www.youtube.com/watch?v=IGJeGOw8TzQ</a:t>
            </a:r>
            <a:endParaRPr lang="sr-Latn-RS" sz="2800" dirty="0"/>
          </a:p>
          <a:p>
            <a:pPr marL="0" indent="0">
              <a:buNone/>
            </a:pPr>
            <a:r>
              <a:rPr lang="en-US" sz="2800" dirty="0" smtClean="0">
                <a:hlinkClick r:id="rId10"/>
              </a:rPr>
              <a:t>https</a:t>
            </a:r>
            <a:r>
              <a:rPr lang="en-US" sz="2800" dirty="0">
                <a:hlinkClick r:id="rId10"/>
              </a:rPr>
              <a:t>://</a:t>
            </a:r>
            <a:r>
              <a:rPr lang="en-US" sz="2800" dirty="0" smtClean="0">
                <a:hlinkClick r:id="rId10"/>
              </a:rPr>
              <a:t>www.youtube.com/watch?v=ZWzwb4BumIk</a:t>
            </a:r>
            <a:endParaRPr lang="sr-Latn-R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38800"/>
            <a:ext cx="9144000" cy="654050"/>
          </a:xfrm>
        </p:spPr>
        <p:txBody>
          <a:bodyPr>
            <a:normAutofit fontScale="90000"/>
          </a:bodyPr>
          <a:lstStyle/>
          <a:p>
            <a:r>
              <a:rPr lang="sr-Latn-RS" b="1" i="1" u="sng" dirty="0" smtClean="0"/>
              <a:t>MONOKORD 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>NA OVOJ SPRAVI, PRETEČI KLAVIRA VRŠIO JE AKUSTIČKE EKSPERIMENTE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4114800" cy="1306512"/>
          </a:xfrm>
        </p:spPr>
        <p:txBody>
          <a:bodyPr>
            <a:normAutofit/>
          </a:bodyPr>
          <a:lstStyle/>
          <a:p>
            <a:r>
              <a:rPr lang="sr-Latn-RS" dirty="0" smtClean="0">
                <a:solidFill>
                  <a:srgbClr val="FF0000"/>
                </a:solidFill>
              </a:rPr>
              <a:t>Za </a:t>
            </a:r>
            <a:r>
              <a:rPr lang="sr-Latn-RS" b="1" dirty="0" smtClean="0">
                <a:solidFill>
                  <a:srgbClr val="FF0000"/>
                </a:solidFill>
              </a:rPr>
              <a:t>Pitagoru</a:t>
            </a:r>
            <a:r>
              <a:rPr lang="sr-Latn-RS" dirty="0" smtClean="0">
                <a:solidFill>
                  <a:srgbClr val="FF0000"/>
                </a:solidFill>
              </a:rPr>
              <a:t> i njegove sledbenike, </a:t>
            </a:r>
            <a:r>
              <a:rPr lang="sr-Latn-RS" i="1" u="sng" dirty="0" smtClean="0">
                <a:solidFill>
                  <a:srgbClr val="FF0000"/>
                </a:solidFill>
              </a:rPr>
              <a:t>muzika je fenomen prirode koji su ljudi otkrili i naučili da manipulišu njime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14800" y="76200"/>
            <a:ext cx="5029199" cy="1371600"/>
          </a:xfrm>
        </p:spPr>
        <p:txBody>
          <a:bodyPr>
            <a:noAutofit/>
          </a:bodyPr>
          <a:lstStyle/>
          <a:p>
            <a:r>
              <a:rPr lang="en-US" dirty="0" err="1" smtClean="0"/>
              <a:t>Pitagora</a:t>
            </a:r>
            <a:r>
              <a:rPr lang="en-US" dirty="0" smtClean="0"/>
              <a:t> je do tog </a:t>
            </a:r>
            <a:r>
              <a:rPr lang="en-US" dirty="0" err="1" smtClean="0"/>
              <a:t>zakona</a:t>
            </a:r>
            <a:r>
              <a:rPr lang="en-US" dirty="0" smtClean="0"/>
              <a:t> </a:t>
            </a:r>
            <a:r>
              <a:rPr lang="en-US" dirty="0" err="1" smtClean="0"/>
              <a:t>došao</a:t>
            </a:r>
            <a:r>
              <a:rPr lang="en-US" dirty="0" smtClean="0"/>
              <a:t> </a:t>
            </a:r>
            <a:r>
              <a:rPr lang="en-US" dirty="0" err="1" smtClean="0"/>
              <a:t>polazeći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rezultata</a:t>
            </a:r>
            <a:r>
              <a:rPr lang="en-US" dirty="0" smtClean="0"/>
              <a:t> </a:t>
            </a:r>
            <a:r>
              <a:rPr lang="en-US" dirty="0" err="1" smtClean="0"/>
              <a:t>eksperimenata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zategnutim</a:t>
            </a:r>
            <a:r>
              <a:rPr lang="en-US" dirty="0" smtClean="0"/>
              <a:t> </a:t>
            </a:r>
            <a:r>
              <a:rPr lang="en-US" dirty="0" err="1" smtClean="0"/>
              <a:t>žicama</a:t>
            </a:r>
            <a:r>
              <a:rPr lang="en-US" dirty="0" smtClean="0"/>
              <a:t> </a:t>
            </a:r>
            <a:r>
              <a:rPr lang="en-US" dirty="0" err="1" smtClean="0"/>
              <a:t>različitih</a:t>
            </a:r>
            <a:r>
              <a:rPr lang="en-US" dirty="0" smtClean="0"/>
              <a:t> </a:t>
            </a:r>
            <a:r>
              <a:rPr lang="en-US" dirty="0" err="1" smtClean="0"/>
              <a:t>dužina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staklenim</a:t>
            </a:r>
            <a:r>
              <a:rPr lang="en-US" dirty="0" smtClean="0"/>
              <a:t> </a:t>
            </a:r>
            <a:r>
              <a:rPr lang="en-US" dirty="0" err="1" smtClean="0"/>
              <a:t>sudovima</a:t>
            </a:r>
            <a:r>
              <a:rPr lang="en-US" dirty="0" smtClean="0"/>
              <a:t> u </a:t>
            </a:r>
            <a:r>
              <a:rPr lang="en-US" dirty="0" err="1" smtClean="0"/>
              <a:t>kojima</a:t>
            </a:r>
            <a:r>
              <a:rPr lang="en-US" dirty="0" smtClean="0"/>
              <a:t> se </a:t>
            </a:r>
            <a:r>
              <a:rPr lang="en-US" dirty="0" err="1" smtClean="0"/>
              <a:t>nalazi</a:t>
            </a:r>
            <a:r>
              <a:rPr lang="en-US" dirty="0" smtClean="0"/>
              <a:t> </a:t>
            </a:r>
            <a:r>
              <a:rPr lang="en-US" dirty="0" err="1" smtClean="0"/>
              <a:t>različita</a:t>
            </a:r>
            <a:r>
              <a:rPr lang="en-US" dirty="0" smtClean="0"/>
              <a:t> </a:t>
            </a:r>
            <a:r>
              <a:rPr lang="en-US" dirty="0" err="1" smtClean="0"/>
              <a:t>količina</a:t>
            </a:r>
            <a:r>
              <a:rPr lang="en-US" dirty="0" smtClean="0"/>
              <a:t> </a:t>
            </a:r>
            <a:r>
              <a:rPr lang="en-US" dirty="0" err="1" smtClean="0"/>
              <a:t>vode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" name="Content Placeholder 9" descr="pythagoras_monochord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3580924" cy="3809999"/>
          </a:xfrm>
        </p:spPr>
      </p:pic>
      <p:pic>
        <p:nvPicPr>
          <p:cNvPr id="12" name="Content Placeholder 11" descr="pitagora-prosti-odnosi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14800" y="1600200"/>
            <a:ext cx="4572000" cy="396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 </a:t>
            </a:r>
            <a:r>
              <a:rPr lang="en-US" sz="4000" dirty="0" err="1">
                <a:latin typeface="Arial Narrow" pitchFamily="34" charset="0"/>
              </a:rPr>
              <a:t>Počeci</a:t>
            </a:r>
            <a:r>
              <a:rPr lang="en-US" sz="4000" dirty="0">
                <a:latin typeface="Arial Narrow" pitchFamily="34" charset="0"/>
              </a:rPr>
              <a:t> </a:t>
            </a:r>
            <a:r>
              <a:rPr lang="en-US" sz="4000" dirty="0" err="1">
                <a:latin typeface="Arial Narrow" pitchFamily="34" charset="0"/>
              </a:rPr>
              <a:t>teorije</a:t>
            </a:r>
            <a:r>
              <a:rPr lang="en-US" sz="4000" dirty="0">
                <a:latin typeface="Arial Narrow" pitchFamily="34" charset="0"/>
              </a:rPr>
              <a:t> </a:t>
            </a:r>
            <a:r>
              <a:rPr lang="en-US" sz="4000" dirty="0" err="1">
                <a:latin typeface="Arial Narrow" pitchFamily="34" charset="0"/>
              </a:rPr>
              <a:t>muzike</a:t>
            </a:r>
            <a:r>
              <a:rPr lang="en-US" sz="4000" dirty="0">
                <a:latin typeface="Arial Narrow" pitchFamily="34" charset="0"/>
              </a:rPr>
              <a:t> se </a:t>
            </a:r>
            <a:r>
              <a:rPr lang="en-US" sz="4000" dirty="0" err="1">
                <a:latin typeface="Arial Narrow" pitchFamily="34" charset="0"/>
              </a:rPr>
              <a:t>vezuju</a:t>
            </a:r>
            <a:r>
              <a:rPr lang="en-US" sz="4000" dirty="0">
                <a:latin typeface="Arial Narrow" pitchFamily="34" charset="0"/>
              </a:rPr>
              <a:t> </a:t>
            </a:r>
            <a:r>
              <a:rPr lang="en-US" sz="4000" dirty="0" err="1">
                <a:latin typeface="Arial Narrow" pitchFamily="34" charset="0"/>
              </a:rPr>
              <a:t>za</a:t>
            </a:r>
            <a:r>
              <a:rPr lang="en-US" sz="4000" dirty="0">
                <a:latin typeface="Arial Narrow" pitchFamily="34" charset="0"/>
              </a:rPr>
              <a:t> </a:t>
            </a:r>
            <a:r>
              <a:rPr lang="en-US" sz="4000" b="1" dirty="0" err="1">
                <a:latin typeface="Arial Narrow" pitchFamily="34" charset="0"/>
              </a:rPr>
              <a:t>grčkog</a:t>
            </a:r>
            <a:r>
              <a:rPr lang="en-US" sz="4000" b="1" dirty="0">
                <a:latin typeface="Arial Narrow" pitchFamily="34" charset="0"/>
              </a:rPr>
              <a:t> </a:t>
            </a:r>
            <a:r>
              <a:rPr lang="en-US" sz="4000" b="1" dirty="0" err="1">
                <a:latin typeface="Arial Narrow" pitchFamily="34" charset="0"/>
              </a:rPr>
              <a:t>matematičara</a:t>
            </a:r>
            <a:r>
              <a:rPr lang="en-US" sz="4000" b="1" dirty="0">
                <a:latin typeface="Arial Narrow" pitchFamily="34" charset="0"/>
              </a:rPr>
              <a:t> </a:t>
            </a:r>
            <a:r>
              <a:rPr lang="en-US" sz="4000" b="1" dirty="0" err="1">
                <a:latin typeface="Arial Narrow" pitchFamily="34" charset="0"/>
              </a:rPr>
              <a:t>Pitagoru</a:t>
            </a:r>
            <a:r>
              <a:rPr lang="en-US" sz="4000" b="1" dirty="0">
                <a:latin typeface="Arial Narrow" pitchFamily="34" charset="0"/>
              </a:rPr>
              <a:t> </a:t>
            </a:r>
            <a:r>
              <a:rPr lang="en-US" sz="4000" dirty="0">
                <a:latin typeface="Arial Narrow" pitchFamily="34" charset="0"/>
              </a:rPr>
              <a:t>i </a:t>
            </a:r>
            <a:r>
              <a:rPr lang="en-US" sz="4000" dirty="0" err="1">
                <a:latin typeface="Arial Narrow" pitchFamily="34" charset="0"/>
              </a:rPr>
              <a:t>njegove</a:t>
            </a:r>
            <a:r>
              <a:rPr lang="en-US" sz="4000" dirty="0">
                <a:latin typeface="Arial Narrow" pitchFamily="34" charset="0"/>
              </a:rPr>
              <a:t> </a:t>
            </a:r>
            <a:r>
              <a:rPr lang="en-US" sz="4000" dirty="0" err="1">
                <a:latin typeface="Arial Narrow" pitchFamily="34" charset="0"/>
              </a:rPr>
              <a:t>sledbenike</a:t>
            </a:r>
            <a:r>
              <a:rPr lang="en-US" sz="4000" dirty="0">
                <a:latin typeface="Arial Narrow" pitchFamily="34" charset="0"/>
              </a:rPr>
              <a:t>, </a:t>
            </a:r>
            <a:r>
              <a:rPr lang="en-US" sz="4000" dirty="0" err="1">
                <a:latin typeface="Arial Narrow" pitchFamily="34" charset="0"/>
              </a:rPr>
              <a:t>pitagorejce</a:t>
            </a:r>
            <a:r>
              <a:rPr lang="en-US" sz="4000" dirty="0">
                <a:latin typeface="Arial Narrow" pitchFamily="34" charset="0"/>
              </a:rPr>
              <a:t> (</a:t>
            </a:r>
            <a:r>
              <a:rPr lang="en-US" sz="4000" b="1" dirty="0">
                <a:latin typeface="Arial Narrow" pitchFamily="34" charset="0"/>
              </a:rPr>
              <a:t>6. </a:t>
            </a:r>
            <a:r>
              <a:rPr lang="en-US" sz="4000" b="1" dirty="0" err="1">
                <a:latin typeface="Arial Narrow" pitchFamily="34" charset="0"/>
              </a:rPr>
              <a:t>vek</a:t>
            </a:r>
            <a:r>
              <a:rPr lang="en-US" sz="4000" b="1" dirty="0">
                <a:latin typeface="Arial Narrow" pitchFamily="34" charset="0"/>
              </a:rPr>
              <a:t> </a:t>
            </a:r>
            <a:r>
              <a:rPr lang="en-US" sz="4000" b="1" dirty="0" smtClean="0">
                <a:latin typeface="Arial Narrow" pitchFamily="34" charset="0"/>
              </a:rPr>
              <a:t>p</a:t>
            </a:r>
            <a:r>
              <a:rPr lang="sr-Cyrl-RS" sz="4000" b="1" dirty="0" smtClean="0">
                <a:latin typeface="Arial Narrow" pitchFamily="34" charset="0"/>
              </a:rPr>
              <a:t>.</a:t>
            </a:r>
            <a:r>
              <a:rPr lang="en-US" sz="4000" b="1" dirty="0" smtClean="0">
                <a:latin typeface="Arial Narrow" pitchFamily="34" charset="0"/>
              </a:rPr>
              <a:t>n</a:t>
            </a:r>
            <a:r>
              <a:rPr lang="sr-Cyrl-RS" sz="4000" b="1" dirty="0" smtClean="0">
                <a:latin typeface="Arial Narrow" pitchFamily="34" charset="0"/>
              </a:rPr>
              <a:t>.</a:t>
            </a:r>
            <a:r>
              <a:rPr lang="en-US" sz="4000" b="1" dirty="0" smtClean="0">
                <a:latin typeface="Arial Narrow" pitchFamily="34" charset="0"/>
              </a:rPr>
              <a:t>e</a:t>
            </a:r>
            <a:r>
              <a:rPr lang="en-US" sz="4000" dirty="0">
                <a:latin typeface="Arial Narrow" pitchFamily="34" charset="0"/>
              </a:rPr>
              <a:t>). </a:t>
            </a:r>
            <a:r>
              <a:rPr lang="en-US" sz="4000" dirty="0" err="1">
                <a:latin typeface="Arial Narrow" pitchFamily="34" charset="0"/>
              </a:rPr>
              <a:t>Polazeći</a:t>
            </a:r>
            <a:r>
              <a:rPr lang="en-US" sz="4000" dirty="0">
                <a:latin typeface="Arial Narrow" pitchFamily="34" charset="0"/>
              </a:rPr>
              <a:t> </a:t>
            </a:r>
            <a:r>
              <a:rPr lang="en-US" sz="4000" dirty="0" err="1">
                <a:latin typeface="Arial Narrow" pitchFamily="34" charset="0"/>
              </a:rPr>
              <a:t>od</a:t>
            </a:r>
            <a:r>
              <a:rPr lang="en-US" sz="4000" dirty="0">
                <a:latin typeface="Arial Narrow" pitchFamily="34" charset="0"/>
              </a:rPr>
              <a:t> </a:t>
            </a:r>
            <a:r>
              <a:rPr lang="en-US" sz="4000" dirty="0" err="1">
                <a:latin typeface="Arial Narrow" pitchFamily="34" charset="0"/>
              </a:rPr>
              <a:t>rezultata</a:t>
            </a:r>
            <a:r>
              <a:rPr lang="en-US" sz="4000" dirty="0">
                <a:latin typeface="Arial Narrow" pitchFamily="34" charset="0"/>
              </a:rPr>
              <a:t> </a:t>
            </a:r>
            <a:r>
              <a:rPr lang="en-US" sz="4000" dirty="0" err="1">
                <a:latin typeface="Arial Narrow" pitchFamily="34" charset="0"/>
              </a:rPr>
              <a:t>koje</a:t>
            </a:r>
            <a:r>
              <a:rPr lang="en-US" sz="4000" dirty="0">
                <a:latin typeface="Arial Narrow" pitchFamily="34" charset="0"/>
              </a:rPr>
              <a:t> </a:t>
            </a:r>
            <a:r>
              <a:rPr lang="en-US" sz="4000" dirty="0" err="1">
                <a:latin typeface="Arial Narrow" pitchFamily="34" charset="0"/>
              </a:rPr>
              <a:t>su</a:t>
            </a:r>
            <a:r>
              <a:rPr lang="en-US" sz="4000" dirty="0">
                <a:latin typeface="Arial Narrow" pitchFamily="34" charset="0"/>
              </a:rPr>
              <a:t> </a:t>
            </a:r>
            <a:r>
              <a:rPr lang="en-US" sz="4000" dirty="0" err="1">
                <a:latin typeface="Arial Narrow" pitchFamily="34" charset="0"/>
              </a:rPr>
              <a:t>dobili</a:t>
            </a:r>
            <a:r>
              <a:rPr lang="en-US" sz="4000" dirty="0">
                <a:latin typeface="Arial Narrow" pitchFamily="34" charset="0"/>
              </a:rPr>
              <a:t> </a:t>
            </a:r>
            <a:r>
              <a:rPr lang="en-US" sz="4000" dirty="0" err="1">
                <a:latin typeface="Arial Narrow" pitchFamily="34" charset="0"/>
              </a:rPr>
              <a:t>izučavajući</a:t>
            </a:r>
            <a:r>
              <a:rPr lang="en-US" sz="4000" dirty="0">
                <a:latin typeface="Arial Narrow" pitchFamily="34" charset="0"/>
              </a:rPr>
              <a:t> </a:t>
            </a:r>
            <a:r>
              <a:rPr lang="en-US" sz="4000" dirty="0" err="1">
                <a:latin typeface="Arial Narrow" pitchFamily="34" charset="0"/>
              </a:rPr>
              <a:t>harmonije</a:t>
            </a:r>
            <a:r>
              <a:rPr lang="en-US" sz="4000" dirty="0">
                <a:latin typeface="Arial Narrow" pitchFamily="34" charset="0"/>
              </a:rPr>
              <a:t> u </a:t>
            </a:r>
            <a:r>
              <a:rPr lang="en-US" sz="4000" dirty="0" err="1">
                <a:latin typeface="Arial Narrow" pitchFamily="34" charset="0"/>
              </a:rPr>
              <a:t>muzici</a:t>
            </a:r>
            <a:r>
              <a:rPr lang="en-US" sz="4000" dirty="0">
                <a:latin typeface="Arial Narrow" pitchFamily="34" charset="0"/>
              </a:rPr>
              <a:t>, </a:t>
            </a:r>
            <a:r>
              <a:rPr lang="en-US" sz="4000" dirty="0" err="1">
                <a:latin typeface="Arial Narrow" pitchFamily="34" charset="0"/>
              </a:rPr>
              <a:t>oni</a:t>
            </a:r>
            <a:r>
              <a:rPr lang="en-US" sz="4000" dirty="0">
                <a:latin typeface="Arial Narrow" pitchFamily="34" charset="0"/>
              </a:rPr>
              <a:t> </a:t>
            </a:r>
            <a:r>
              <a:rPr lang="en-US" sz="4000" dirty="0" err="1">
                <a:latin typeface="Arial Narrow" pitchFamily="34" charset="0"/>
              </a:rPr>
              <a:t>dolaze</a:t>
            </a:r>
            <a:r>
              <a:rPr lang="en-US" sz="4000" dirty="0">
                <a:latin typeface="Arial Narrow" pitchFamily="34" charset="0"/>
              </a:rPr>
              <a:t> do </a:t>
            </a:r>
            <a:r>
              <a:rPr lang="en-US" sz="4000" dirty="0" err="1">
                <a:latin typeface="Arial Narrow" pitchFamily="34" charset="0"/>
              </a:rPr>
              <a:t>zaključka</a:t>
            </a:r>
            <a:r>
              <a:rPr lang="en-US" sz="4000" dirty="0">
                <a:latin typeface="Arial Narrow" pitchFamily="34" charset="0"/>
              </a:rPr>
              <a:t> </a:t>
            </a:r>
            <a:r>
              <a:rPr lang="en-US" sz="4000" dirty="0" err="1">
                <a:latin typeface="Arial Narrow" pitchFamily="34" charset="0"/>
              </a:rPr>
              <a:t>da</a:t>
            </a:r>
            <a:r>
              <a:rPr lang="en-US" sz="4000" dirty="0">
                <a:latin typeface="Arial Narrow" pitchFamily="34" charset="0"/>
              </a:rPr>
              <a:t> je u </a:t>
            </a:r>
            <a:r>
              <a:rPr lang="en-US" sz="4000" b="1" dirty="0" err="1">
                <a:latin typeface="Arial Narrow" pitchFamily="34" charset="0"/>
              </a:rPr>
              <a:t>osnovi</a:t>
            </a:r>
            <a:r>
              <a:rPr lang="en-US" sz="4000" b="1" dirty="0">
                <a:latin typeface="Arial Narrow" pitchFamily="34" charset="0"/>
              </a:rPr>
              <a:t> </a:t>
            </a:r>
            <a:r>
              <a:rPr lang="en-US" sz="4000" b="1" dirty="0" err="1">
                <a:latin typeface="Arial Narrow" pitchFamily="34" charset="0"/>
              </a:rPr>
              <a:t>svega</a:t>
            </a:r>
            <a:r>
              <a:rPr lang="en-US" sz="4000" b="1" dirty="0">
                <a:latin typeface="Arial Narrow" pitchFamily="34" charset="0"/>
              </a:rPr>
              <a:t> </a:t>
            </a:r>
            <a:r>
              <a:rPr lang="en-US" sz="4000" b="1" dirty="0" err="1" smtClean="0">
                <a:latin typeface="Arial Narrow" pitchFamily="34" charset="0"/>
              </a:rPr>
              <a:t>postojećeg</a:t>
            </a:r>
            <a:r>
              <a:rPr lang="en-US" sz="4000" b="1" dirty="0" smtClean="0">
                <a:latin typeface="Arial Narrow" pitchFamily="34" charset="0"/>
              </a:rPr>
              <a:t> </a:t>
            </a:r>
            <a:r>
              <a:rPr lang="en-US" sz="4000" b="1" dirty="0">
                <a:latin typeface="Arial Narrow" pitchFamily="34" charset="0"/>
              </a:rPr>
              <a:t>– </a:t>
            </a:r>
            <a:r>
              <a:rPr lang="en-US" sz="4000" b="1" dirty="0" err="1">
                <a:latin typeface="Arial Narrow" pitchFamily="34" charset="0"/>
              </a:rPr>
              <a:t>broj</a:t>
            </a:r>
            <a:r>
              <a:rPr lang="en-US" sz="4000" dirty="0">
                <a:latin typeface="Arial Narrow" pitchFamily="34" charset="0"/>
              </a:rPr>
              <a:t>. </a:t>
            </a:r>
            <a:r>
              <a:rPr lang="en-US" sz="4000" dirty="0" err="1">
                <a:latin typeface="Arial Narrow" pitchFamily="34" charset="0"/>
              </a:rPr>
              <a:t>Smatrali</a:t>
            </a:r>
            <a:r>
              <a:rPr lang="en-US" sz="4000" dirty="0">
                <a:latin typeface="Arial Narrow" pitchFamily="34" charset="0"/>
              </a:rPr>
              <a:t> </a:t>
            </a:r>
            <a:r>
              <a:rPr lang="en-US" sz="4000" dirty="0" err="1">
                <a:latin typeface="Arial Narrow" pitchFamily="34" charset="0"/>
              </a:rPr>
              <a:t>su</a:t>
            </a:r>
            <a:r>
              <a:rPr lang="en-US" sz="4000" dirty="0">
                <a:latin typeface="Arial Narrow" pitchFamily="34" charset="0"/>
              </a:rPr>
              <a:t> </a:t>
            </a:r>
            <a:r>
              <a:rPr lang="en-US" sz="4000" dirty="0" err="1">
                <a:latin typeface="Arial Narrow" pitchFamily="34" charset="0"/>
              </a:rPr>
              <a:t>da</a:t>
            </a:r>
            <a:r>
              <a:rPr lang="en-US" sz="4000" dirty="0">
                <a:latin typeface="Arial Narrow" pitchFamily="34" charset="0"/>
              </a:rPr>
              <a:t> </a:t>
            </a:r>
            <a:r>
              <a:rPr lang="en-US" sz="4000" dirty="0" err="1">
                <a:latin typeface="Arial Narrow" pitchFamily="34" charset="0"/>
              </a:rPr>
              <a:t>su</a:t>
            </a:r>
            <a:r>
              <a:rPr lang="en-US" sz="4000" dirty="0">
                <a:latin typeface="Arial Narrow" pitchFamily="34" charset="0"/>
              </a:rPr>
              <a:t> </a:t>
            </a:r>
            <a:r>
              <a:rPr lang="en-US" sz="4000" b="1" dirty="0" err="1">
                <a:latin typeface="Arial Narrow" pitchFamily="34" charset="0"/>
              </a:rPr>
              <a:t>principi</a:t>
            </a:r>
            <a:r>
              <a:rPr lang="en-US" sz="4000" b="1" dirty="0">
                <a:latin typeface="Arial Narrow" pitchFamily="34" charset="0"/>
              </a:rPr>
              <a:t> </a:t>
            </a:r>
            <a:r>
              <a:rPr lang="en-US" sz="4000" b="1" dirty="0" err="1">
                <a:latin typeface="Arial Narrow" pitchFamily="34" charset="0"/>
              </a:rPr>
              <a:t>matematike</a:t>
            </a:r>
            <a:r>
              <a:rPr lang="en-US" sz="4000" b="1" dirty="0">
                <a:latin typeface="Arial Narrow" pitchFamily="34" charset="0"/>
              </a:rPr>
              <a:t> – </a:t>
            </a:r>
            <a:r>
              <a:rPr lang="en-US" sz="4000" b="1" dirty="0" err="1">
                <a:latin typeface="Arial Narrow" pitchFamily="34" charset="0"/>
              </a:rPr>
              <a:t>principi</a:t>
            </a:r>
            <a:r>
              <a:rPr lang="en-US" sz="4000" b="1" dirty="0">
                <a:latin typeface="Arial Narrow" pitchFamily="34" charset="0"/>
              </a:rPr>
              <a:t> </a:t>
            </a:r>
            <a:r>
              <a:rPr lang="en-US" sz="4000" b="1" dirty="0" err="1">
                <a:latin typeface="Arial Narrow" pitchFamily="34" charset="0"/>
              </a:rPr>
              <a:t>svega</a:t>
            </a:r>
            <a:r>
              <a:rPr lang="en-US" sz="4000" b="1" dirty="0">
                <a:latin typeface="Arial Narrow" pitchFamily="34" charset="0"/>
              </a:rPr>
              <a:t> </a:t>
            </a:r>
            <a:r>
              <a:rPr lang="en-US" sz="4000" dirty="0" err="1">
                <a:latin typeface="Arial Narrow" pitchFamily="34" charset="0"/>
              </a:rPr>
              <a:t>i</a:t>
            </a:r>
            <a:r>
              <a:rPr lang="en-US" sz="4000" dirty="0">
                <a:latin typeface="Arial Narrow" pitchFamily="34" charset="0"/>
              </a:rPr>
              <a:t> </a:t>
            </a:r>
            <a:r>
              <a:rPr lang="en-US" sz="4000" dirty="0" err="1">
                <a:latin typeface="Arial Narrow" pitchFamily="34" charset="0"/>
              </a:rPr>
              <a:t>da</a:t>
            </a:r>
            <a:r>
              <a:rPr lang="en-US" sz="4000" dirty="0">
                <a:latin typeface="Arial Narrow" pitchFamily="34" charset="0"/>
              </a:rPr>
              <a:t> se </a:t>
            </a:r>
            <a:r>
              <a:rPr lang="en-US" sz="4000" b="1" dirty="0" err="1">
                <a:latin typeface="Arial Narrow" pitchFamily="34" charset="0"/>
              </a:rPr>
              <a:t>harmonija</a:t>
            </a:r>
            <a:r>
              <a:rPr lang="en-US" sz="4000" b="1" dirty="0">
                <a:latin typeface="Arial Narrow" pitchFamily="34" charset="0"/>
              </a:rPr>
              <a:t> </a:t>
            </a:r>
            <a:r>
              <a:rPr lang="en-US" sz="4000" b="1" dirty="0" err="1">
                <a:latin typeface="Arial Narrow" pitchFamily="34" charset="0"/>
              </a:rPr>
              <a:t>univerzuma</a:t>
            </a:r>
            <a:r>
              <a:rPr lang="en-US" sz="4000" b="1" dirty="0">
                <a:latin typeface="Arial Narrow" pitchFamily="34" charset="0"/>
              </a:rPr>
              <a:t> </a:t>
            </a:r>
            <a:r>
              <a:rPr lang="en-US" sz="4000" b="1" dirty="0" err="1">
                <a:latin typeface="Arial Narrow" pitchFamily="34" charset="0"/>
              </a:rPr>
              <a:t>zasniva</a:t>
            </a:r>
            <a:r>
              <a:rPr lang="en-US" sz="4000" b="1" dirty="0">
                <a:latin typeface="Arial Narrow" pitchFamily="34" charset="0"/>
              </a:rPr>
              <a:t> </a:t>
            </a:r>
            <a:r>
              <a:rPr lang="en-US" sz="4000" b="1" dirty="0" err="1">
                <a:latin typeface="Arial Narrow" pitchFamily="34" charset="0"/>
              </a:rPr>
              <a:t>na</a:t>
            </a:r>
            <a:r>
              <a:rPr lang="en-US" sz="4000" b="1" dirty="0">
                <a:latin typeface="Arial Narrow" pitchFamily="34" charset="0"/>
              </a:rPr>
              <a:t> </a:t>
            </a:r>
            <a:r>
              <a:rPr lang="en-US" sz="4000" b="1" dirty="0" err="1">
                <a:latin typeface="Arial Narrow" pitchFamily="34" charset="0"/>
              </a:rPr>
              <a:t>harmoničnim</a:t>
            </a:r>
            <a:r>
              <a:rPr lang="en-US" sz="4000" b="1" dirty="0">
                <a:latin typeface="Arial Narrow" pitchFamily="34" charset="0"/>
              </a:rPr>
              <a:t> </a:t>
            </a:r>
            <a:r>
              <a:rPr lang="en-US" sz="4000" b="1" dirty="0" err="1">
                <a:latin typeface="Arial Narrow" pitchFamily="34" charset="0"/>
              </a:rPr>
              <a:t>odnosima</a:t>
            </a:r>
            <a:r>
              <a:rPr lang="en-US" sz="4000" b="1" dirty="0">
                <a:latin typeface="Arial Narrow" pitchFamily="34" charset="0"/>
              </a:rPr>
              <a:t> </a:t>
            </a:r>
            <a:r>
              <a:rPr lang="en-US" sz="4000" b="1" dirty="0" err="1">
                <a:latin typeface="Arial Narrow" pitchFamily="34" charset="0"/>
              </a:rPr>
              <a:t>među</a:t>
            </a:r>
            <a:r>
              <a:rPr lang="en-US" sz="4000" b="1" dirty="0">
                <a:latin typeface="Arial Narrow" pitchFamily="34" charset="0"/>
              </a:rPr>
              <a:t> </a:t>
            </a:r>
            <a:r>
              <a:rPr lang="en-US" sz="4000" b="1" dirty="0" err="1">
                <a:latin typeface="Arial Narrow" pitchFamily="34" charset="0"/>
              </a:rPr>
              <a:t>brojevi</a:t>
            </a:r>
            <a:r>
              <a:rPr lang="en-US" sz="4000" b="1" dirty="0" err="1"/>
              <a:t>ma</a:t>
            </a:r>
            <a:r>
              <a:rPr lang="en-US" sz="4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Konsonantna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sr-Latn-RS" sz="2400" dirty="0" smtClean="0"/>
              <a:t>zvučja i matematički odnosi između tonova -</a:t>
            </a:r>
            <a:r>
              <a:rPr lang="en-US" sz="2400" dirty="0" smtClean="0"/>
              <a:t>P</a:t>
            </a:r>
            <a:r>
              <a:rPr lang="sr-Latn-RS" sz="2400" dirty="0" smtClean="0"/>
              <a:t>itagorin zakon malih brojeva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37125"/>
          </a:xfrm>
        </p:spPr>
        <p:txBody>
          <a:bodyPr>
            <a:normAutofit fontScale="92500" lnSpcReduction="20000"/>
          </a:bodyPr>
          <a:lstStyle/>
          <a:p>
            <a:r>
              <a:rPr lang="sr-Latn-RS" sz="2800" dirty="0" smtClean="0">
                <a:latin typeface="Arial Narrow" pitchFamily="34" charset="0"/>
              </a:rPr>
              <a:t>Ovaj zakon govori da ono što mi doživljavamo kao konsonantno( uhu prijatno), su tonovi čije su frekvencij</a:t>
            </a:r>
            <a:r>
              <a:rPr lang="en-US" sz="2800" dirty="0" smtClean="0">
                <a:latin typeface="Arial Narrow" pitchFamily="34" charset="0"/>
              </a:rPr>
              <a:t>e</a:t>
            </a:r>
            <a:r>
              <a:rPr lang="sr-Latn-RS" sz="2800" dirty="0" smtClean="0">
                <a:latin typeface="Arial Narrow" pitchFamily="34" charset="0"/>
              </a:rPr>
              <a:t> u </a:t>
            </a:r>
            <a:r>
              <a:rPr lang="en-US" sz="2800" dirty="0" err="1" smtClean="0">
                <a:latin typeface="Arial Narrow" pitchFamily="34" charset="0"/>
              </a:rPr>
              <a:t>odnosu</a:t>
            </a:r>
            <a:r>
              <a:rPr lang="en-US" sz="2800" dirty="0" smtClean="0">
                <a:latin typeface="Arial Narrow" pitchFamily="34" charset="0"/>
              </a:rPr>
              <a:t>- </a:t>
            </a:r>
            <a:r>
              <a:rPr lang="en-US" sz="2800" dirty="0" err="1" smtClean="0">
                <a:latin typeface="Arial Narrow" pitchFamily="34" charset="0"/>
              </a:rPr>
              <a:t>omeru</a:t>
            </a:r>
            <a:r>
              <a:rPr lang="sr-Latn-RS" sz="2800" dirty="0" smtClean="0">
                <a:latin typeface="Arial Narrow" pitchFamily="34" charset="0"/>
              </a:rPr>
              <a:t> malih brojeva.</a:t>
            </a:r>
          </a:p>
          <a:p>
            <a:r>
              <a:rPr lang="sr-Latn-RS" sz="2800" dirty="0" smtClean="0">
                <a:latin typeface="Arial Narrow" pitchFamily="34" charset="0"/>
              </a:rPr>
              <a:t>Vršio je eksperimente na žici:ako uzmemo jednu žicu i dovedemo je u stanje treperenja, ona će imati određenu frekvenciju.Ako tu </a:t>
            </a:r>
            <a:r>
              <a:rPr lang="sr-Latn-RS" sz="2800" b="1" dirty="0" smtClean="0">
                <a:latin typeface="Arial Narrow" pitchFamily="34" charset="0"/>
              </a:rPr>
              <a:t>žicu</a:t>
            </a:r>
            <a:r>
              <a:rPr lang="sr-Latn-RS" sz="2800" dirty="0" smtClean="0">
                <a:latin typeface="Arial Narrow" pitchFamily="34" charset="0"/>
              </a:rPr>
              <a:t> </a:t>
            </a:r>
            <a:r>
              <a:rPr lang="sr-Latn-RS" sz="2800" b="1" dirty="0" smtClean="0">
                <a:latin typeface="Arial Narrow" pitchFamily="34" charset="0"/>
              </a:rPr>
              <a:t>skratimo na pola (odnos2:1</a:t>
            </a:r>
            <a:r>
              <a:rPr lang="sr-Latn-RS" sz="2800" dirty="0" smtClean="0">
                <a:latin typeface="Arial Narrow" pitchFamily="34" charset="0"/>
              </a:rPr>
              <a:t>), ona će dvostuko brže treperiti, imaće dvostruku frekvenciju, a </a:t>
            </a:r>
            <a:r>
              <a:rPr lang="sr-Latn-RS" sz="2800" b="1" dirty="0" smtClean="0">
                <a:latin typeface="Arial Narrow" pitchFamily="34" charset="0"/>
              </a:rPr>
              <a:t>ton će biti za oktavu viš</a:t>
            </a:r>
            <a:r>
              <a:rPr lang="sr-Latn-RS" sz="2800" dirty="0" smtClean="0">
                <a:latin typeface="Arial Narrow" pitchFamily="34" charset="0"/>
              </a:rPr>
              <a:t>i.Ta dva zvuka su toliko suglasna, da ih mnogi čak ne razlikuju, kada ih istovremeno izvodimo. Doživljavaju ga isto. Takve tonove čak isto zovemo, npr., c1, c2, c3...</a:t>
            </a:r>
          </a:p>
          <a:p>
            <a:r>
              <a:rPr lang="sr-Latn-RS" sz="2800" dirty="0" smtClean="0">
                <a:latin typeface="Arial Narrow" pitchFamily="34" charset="0"/>
              </a:rPr>
              <a:t>Ako </a:t>
            </a:r>
            <a:r>
              <a:rPr lang="sr-Latn-RS" sz="2800" b="1" dirty="0" smtClean="0">
                <a:latin typeface="Arial Narrow" pitchFamily="34" charset="0"/>
              </a:rPr>
              <a:t>skratimo žicu 2/3</a:t>
            </a:r>
            <a:r>
              <a:rPr lang="sr-Latn-RS" sz="2800" dirty="0" smtClean="0">
                <a:latin typeface="Arial Narrow" pitchFamily="34" charset="0"/>
              </a:rPr>
              <a:t>, omer prema osnovnom tonu ne 2:1, nego </a:t>
            </a:r>
            <a:r>
              <a:rPr lang="sr-Latn-RS" sz="2800" b="1" dirty="0" smtClean="0">
                <a:latin typeface="Arial Narrow" pitchFamily="34" charset="0"/>
              </a:rPr>
              <a:t>3:2, dobićemo kvintu</a:t>
            </a:r>
            <a:r>
              <a:rPr lang="sr-Latn-RS" sz="2800" dirty="0" smtClean="0">
                <a:latin typeface="Arial Narrow" pitchFamily="34" charset="0"/>
              </a:rPr>
              <a:t>, koja još uvek zvuči suglasno-prijatno, tj. konsonantno.</a:t>
            </a:r>
          </a:p>
          <a:p>
            <a:r>
              <a:rPr lang="sr-Latn-RS" sz="2800" dirty="0" smtClean="0">
                <a:latin typeface="Arial Narrow" pitchFamily="34" charset="0"/>
              </a:rPr>
              <a:t>A</a:t>
            </a:r>
            <a:r>
              <a:rPr lang="en-US" sz="2800" dirty="0" err="1" smtClean="0">
                <a:latin typeface="Arial Narrow" pitchFamily="34" charset="0"/>
              </a:rPr>
              <a:t>ko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žicu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b="1" dirty="0" err="1" smtClean="0">
                <a:latin typeface="Arial Narrow" pitchFamily="34" charset="0"/>
              </a:rPr>
              <a:t>skratimo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err="1" smtClean="0">
                <a:latin typeface="Arial Narrow" pitchFamily="34" charset="0"/>
              </a:rPr>
              <a:t>za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err="1" smtClean="0">
                <a:latin typeface="Arial Narrow" pitchFamily="34" charset="0"/>
              </a:rPr>
              <a:t>jednu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sr-Latn-RS" sz="2800" b="1" dirty="0" smtClean="0">
                <a:latin typeface="Arial Narrow" pitchFamily="34" charset="0"/>
              </a:rPr>
              <a:t>(3)</a:t>
            </a:r>
            <a:r>
              <a:rPr lang="en-US" sz="2800" b="1" dirty="0" err="1" smtClean="0">
                <a:latin typeface="Arial Narrow" pitchFamily="34" charset="0"/>
              </a:rPr>
              <a:t>četvrtinu</a:t>
            </a:r>
            <a:r>
              <a:rPr lang="en-US" sz="2800" b="1" dirty="0" smtClean="0">
                <a:latin typeface="Arial Narrow" pitchFamily="34" charset="0"/>
              </a:rPr>
              <a:t> (</a:t>
            </a:r>
            <a:r>
              <a:rPr lang="en-US" sz="2800" b="1" dirty="0" err="1" smtClean="0">
                <a:latin typeface="Arial Narrow" pitchFamily="34" charset="0"/>
              </a:rPr>
              <a:t>odnos</a:t>
            </a:r>
            <a:r>
              <a:rPr lang="en-US" sz="2800" b="1" dirty="0" smtClean="0">
                <a:latin typeface="Arial Narrow" pitchFamily="34" charset="0"/>
              </a:rPr>
              <a:t> 4:3</a:t>
            </a:r>
            <a:r>
              <a:rPr lang="en-US" sz="2800" dirty="0" smtClean="0">
                <a:latin typeface="Arial Narrow" pitchFamily="34" charset="0"/>
              </a:rPr>
              <a:t>), ton </a:t>
            </a:r>
            <a:r>
              <a:rPr lang="en-US" sz="2800" dirty="0" err="1" smtClean="0">
                <a:latin typeface="Arial Narrow" pitchFamily="34" charset="0"/>
              </a:rPr>
              <a:t>će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biti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b="1" dirty="0" err="1" smtClean="0">
                <a:latin typeface="Arial Narrow" pitchFamily="34" charset="0"/>
              </a:rPr>
              <a:t>viši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err="1" smtClean="0">
                <a:latin typeface="Arial Narrow" pitchFamily="34" charset="0"/>
              </a:rPr>
              <a:t>za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err="1" smtClean="0">
                <a:latin typeface="Arial Narrow" pitchFamily="34" charset="0"/>
              </a:rPr>
              <a:t>kvartu</a:t>
            </a:r>
            <a:endParaRPr lang="sr-Latn-RS" sz="2800" b="1" dirty="0" smtClean="0">
              <a:latin typeface="Arial Narrow" pitchFamily="34" charset="0"/>
            </a:endParaRPr>
          </a:p>
          <a:p>
            <a:endParaRPr lang="sr-Latn-R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sz="3600" dirty="0" smtClean="0">
              <a:latin typeface="Arial Narrow" pitchFamily="34" charset="0"/>
            </a:endParaRPr>
          </a:p>
          <a:p>
            <a:r>
              <a:rPr lang="sr-Latn-RS" sz="3600" dirty="0" smtClean="0">
                <a:latin typeface="Arial Narrow" pitchFamily="34" charset="0"/>
              </a:rPr>
              <a:t>Dakle, a</a:t>
            </a:r>
            <a:r>
              <a:rPr lang="en-US" sz="3600" dirty="0" err="1" smtClean="0">
                <a:latin typeface="Arial Narrow" pitchFamily="34" charset="0"/>
              </a:rPr>
              <a:t>ko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krenemo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od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žice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određene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debljine</a:t>
            </a:r>
            <a:r>
              <a:rPr lang="en-US" sz="3600" dirty="0">
                <a:latin typeface="Arial Narrow" pitchFamily="34" charset="0"/>
              </a:rPr>
              <a:t>, </a:t>
            </a:r>
            <a:r>
              <a:rPr lang="en-US" sz="3600" dirty="0" err="1">
                <a:latin typeface="Arial Narrow" pitchFamily="34" charset="0"/>
              </a:rPr>
              <a:t>onda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visina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tona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koju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ona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proizvodi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zavisi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od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njene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dužine</a:t>
            </a:r>
            <a:r>
              <a:rPr lang="en-US" sz="4000" dirty="0">
                <a:latin typeface="Arial Narrow" pitchFamily="34" charset="0"/>
              </a:rPr>
              <a:t>: </a:t>
            </a:r>
            <a:r>
              <a:rPr lang="en-US" sz="4000" b="1" dirty="0" err="1">
                <a:latin typeface="Arial Narrow" pitchFamily="34" charset="0"/>
              </a:rPr>
              <a:t>što</a:t>
            </a:r>
            <a:r>
              <a:rPr lang="en-US" sz="4000" b="1" dirty="0">
                <a:latin typeface="Arial Narrow" pitchFamily="34" charset="0"/>
              </a:rPr>
              <a:t> je </a:t>
            </a:r>
            <a:r>
              <a:rPr lang="en-US" sz="4000" b="1" dirty="0" err="1">
                <a:latin typeface="Arial Narrow" pitchFamily="34" charset="0"/>
              </a:rPr>
              <a:t>žica</a:t>
            </a:r>
            <a:r>
              <a:rPr lang="en-US" sz="4000" b="1" dirty="0">
                <a:latin typeface="Arial Narrow" pitchFamily="34" charset="0"/>
              </a:rPr>
              <a:t> </a:t>
            </a:r>
            <a:r>
              <a:rPr lang="en-US" sz="4000" b="1" dirty="0" err="1">
                <a:latin typeface="Arial Narrow" pitchFamily="34" charset="0"/>
              </a:rPr>
              <a:t>kraća</a:t>
            </a:r>
            <a:r>
              <a:rPr lang="en-US" sz="4000" b="1" dirty="0">
                <a:latin typeface="Arial Narrow" pitchFamily="34" charset="0"/>
              </a:rPr>
              <a:t>, to je ton </a:t>
            </a:r>
            <a:r>
              <a:rPr lang="en-US" sz="4000" b="1" dirty="0" err="1">
                <a:latin typeface="Arial Narrow" pitchFamily="34" charset="0"/>
              </a:rPr>
              <a:t>viši</a:t>
            </a:r>
            <a:r>
              <a:rPr lang="en-US" sz="3600" dirty="0">
                <a:latin typeface="Arial Narrow" pitchFamily="34" charset="0"/>
              </a:rPr>
              <a:t>. </a:t>
            </a:r>
            <a:endParaRPr lang="sr-Latn-RS" sz="3600" dirty="0" smtClean="0">
              <a:latin typeface="Arial Narrow" pitchFamily="34" charset="0"/>
            </a:endParaRPr>
          </a:p>
          <a:p>
            <a:endParaRPr lang="sr-Latn-RS" sz="3600" b="1" dirty="0" smtClean="0">
              <a:latin typeface="Arial Narrow" pitchFamily="34" charset="0"/>
            </a:endParaRPr>
          </a:p>
          <a:p>
            <a:r>
              <a:rPr lang="en-US" sz="5400" b="1" dirty="0" err="1" smtClean="0">
                <a:latin typeface="Arial Narrow" pitchFamily="34" charset="0"/>
              </a:rPr>
              <a:t>Kad</a:t>
            </a:r>
            <a:r>
              <a:rPr lang="en-US" sz="5400" b="1" dirty="0" smtClean="0">
                <a:latin typeface="Arial Narrow" pitchFamily="34" charset="0"/>
              </a:rPr>
              <a:t> </a:t>
            </a:r>
            <a:r>
              <a:rPr lang="en-US" sz="5400" b="1" dirty="0" err="1">
                <a:latin typeface="Arial Narrow" pitchFamily="34" charset="0"/>
              </a:rPr>
              <a:t>skraćujemo</a:t>
            </a:r>
            <a:r>
              <a:rPr lang="en-US" sz="5400" b="1" dirty="0">
                <a:latin typeface="Arial Narrow" pitchFamily="34" charset="0"/>
              </a:rPr>
              <a:t> </a:t>
            </a:r>
            <a:r>
              <a:rPr lang="en-US" sz="5400" b="1" dirty="0" err="1">
                <a:latin typeface="Arial Narrow" pitchFamily="34" charset="0"/>
              </a:rPr>
              <a:t>dužinu</a:t>
            </a:r>
            <a:r>
              <a:rPr lang="en-US" sz="5400" b="1" dirty="0">
                <a:latin typeface="Arial Narrow" pitchFamily="34" charset="0"/>
              </a:rPr>
              <a:t> </a:t>
            </a:r>
            <a:r>
              <a:rPr lang="en-US" sz="5400" b="1" dirty="0" err="1">
                <a:latin typeface="Arial Narrow" pitchFamily="34" charset="0"/>
              </a:rPr>
              <a:t>žice</a:t>
            </a:r>
            <a:r>
              <a:rPr lang="en-US" sz="5400" b="1" dirty="0">
                <a:latin typeface="Arial Narrow" pitchFamily="34" charset="0"/>
              </a:rPr>
              <a:t>, mi </a:t>
            </a:r>
            <a:r>
              <a:rPr lang="en-US" sz="5400" b="1" dirty="0" err="1">
                <a:latin typeface="Arial Narrow" pitchFamily="34" charset="0"/>
              </a:rPr>
              <a:t>povećavamo</a:t>
            </a:r>
            <a:r>
              <a:rPr lang="en-US" sz="5400" b="1" dirty="0">
                <a:latin typeface="Arial Narrow" pitchFamily="34" charset="0"/>
              </a:rPr>
              <a:t> </a:t>
            </a:r>
            <a:r>
              <a:rPr lang="en-US" sz="5400" b="1" dirty="0" err="1">
                <a:latin typeface="Arial Narrow" pitchFamily="34" charset="0"/>
              </a:rPr>
              <a:t>njenu</a:t>
            </a:r>
            <a:r>
              <a:rPr lang="en-US" sz="5400" b="1" dirty="0">
                <a:latin typeface="Arial Narrow" pitchFamily="34" charset="0"/>
              </a:rPr>
              <a:t> </a:t>
            </a:r>
            <a:r>
              <a:rPr lang="en-US" sz="5400" b="1" dirty="0" err="1" smtClean="0">
                <a:latin typeface="Arial Narrow" pitchFamily="34" charset="0"/>
              </a:rPr>
              <a:t>frekvenciju</a:t>
            </a:r>
            <a:r>
              <a:rPr lang="sr-Latn-RS" sz="5400" b="1" dirty="0" smtClean="0">
                <a:latin typeface="Arial Narrow" pitchFamily="34" charset="0"/>
              </a:rPr>
              <a:t>.</a:t>
            </a:r>
            <a:endParaRPr lang="en-US" sz="5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717</TotalTime>
  <Words>2316</Words>
  <Application>Microsoft Office PowerPoint</Application>
  <PresentationFormat>On-screen Show (4:3)</PresentationFormat>
  <Paragraphs>150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Trek</vt:lpstr>
      <vt:lpstr>PowerPoint Presentation</vt:lpstr>
      <vt:lpstr>PowerPoint Presentation</vt:lpstr>
      <vt:lpstr>PowerPoint Presentation</vt:lpstr>
      <vt:lpstr>Muzika je umetnost stvaranja određenih odnosa među tonovima</vt:lpstr>
      <vt:lpstr>Ono što spaja matematiku i muziku u najširem smislu jeste činjenica da obe pokušavaju da uhvate skrivenu strukturu i harmoniju u svetovima čiji su objekti apstraktni.  </vt:lpstr>
      <vt:lpstr>MONOKORD  NA OVOJ SPRAVI, PRETEČI KLAVIRA VRŠIO JE AKUSTIČKE EKSPERIMENTE</vt:lpstr>
      <vt:lpstr>PowerPoint Presentation</vt:lpstr>
      <vt:lpstr>Konsonantna sazvučja i matematički odnosi između tonova -Pitagorin zakon malih brojeva</vt:lpstr>
      <vt:lpstr>PowerPoint Presentation</vt:lpstr>
      <vt:lpstr>. </vt:lpstr>
      <vt:lpstr>zaključak</vt:lpstr>
      <vt:lpstr>ALIKVOTNI TONOVI</vt:lpstr>
      <vt:lpstr>Ali, postojao je jedan problem</vt:lpstr>
      <vt:lpstr>Mnogi su to pokušali rešiti principom približnosti (aproksimacijom), a ovo će tek biti aktuelno...</vt:lpstr>
      <vt:lpstr>Kako čujemo?</vt:lpstr>
      <vt:lpstr>Doživljaj  zvuka</vt:lpstr>
      <vt:lpstr>Lestvica- skala</vt:lpstr>
      <vt:lpstr>Modusi u staroj grčkoj</vt:lpstr>
      <vt:lpstr>Pitagorejska lestvica</vt:lpstr>
      <vt:lpstr>AKO DOBIJAMO PITAGOREJSKU SKALU ČIJE SU FREKVENCIJE U SLEDEĆEM ODNOSU:</vt:lpstr>
      <vt:lpstr>Durska (--- jonska)  Melodijska(---eolska) lestvica</vt:lpstr>
      <vt:lpstr>Kvintni i kvartni krug</vt:lpstr>
      <vt:lpstr>КВИНТНИ КРУГ</vt:lpstr>
      <vt:lpstr>Akordi nastaju dodavanjem različitih tonskih intervala osnovnom tonu. Klasifikuju se razvrstavanjem prema BROJU I ODNOSU TONOVA OBRTAJI KVINTAKORDA:MENJA SE RASPORED I STRUKTURA:</vt:lpstr>
      <vt:lpstr>Akordska sazvučja</vt:lpstr>
      <vt:lpstr>Akord- sazvučje najmanje tri tona  Trozvuk- kvintakord- sazvučje terce i kvinte (1+3, 1+5) ili dve terce (1+3, 1+3) </vt:lpstr>
      <vt:lpstr>SEPTAKORDI (7)- ČETVOROZVUCI:  OSNOVNI TON+ TERCA+ KVINTA+ SEPTIMA</vt:lpstr>
      <vt:lpstr>OBRTAJI SEPTAKORDA</vt:lpstr>
      <vt:lpstr>PowerPoint Presentation</vt:lpstr>
      <vt:lpstr>Ima neka tajna veza- ritam</vt:lpstr>
      <vt:lpstr>Metrika</vt:lpstr>
      <vt:lpstr>PowerPoint Presentation</vt:lpstr>
      <vt:lpstr>RAZLOMCI</vt:lpstr>
      <vt:lpstr>PowerPoint Presentation</vt:lpstr>
      <vt:lpstr>U muzici jedinica mere je notna vrednost, predstavljena donjim brojem u razlomku</vt:lpstr>
      <vt:lpstr>PowerPoint Presentation</vt:lpstr>
      <vt:lpstr>Vrsta takta- mere</vt:lpstr>
      <vt:lpstr>Krenimo da računamo </vt:lpstr>
      <vt:lpstr>PowerPoint Presentation</vt:lpstr>
      <vt:lpstr>muzički metar... računamo</vt:lpstr>
      <vt:lpstr>Izrazimo matematički ;)</vt:lpstr>
      <vt:lpstr>Malo delimo </vt:lpstr>
      <vt:lpstr>Da se posetimo...</vt:lpstr>
      <vt:lpstr>Da izbrojimo i saberemo...</vt:lpstr>
      <vt:lpstr>Brojimo i izvodimo ritam...</vt:lpstr>
      <vt:lpstr>Osminski taktovi       2X3/8            3X3/8            4X3/8</vt:lpstr>
      <vt:lpstr>6/8- složen takt- 3+3  ili 2X3</vt:lpstr>
      <vt:lpstr>6/8= 2X3 osmine     triola=podela Jed.mere NA 3                                                     JEDNAKA DELA </vt:lpstr>
      <vt:lpstr>Matematička pozadina notnog teksta</vt:lpstr>
      <vt:lpstr>VEKTORI, OBLICI</vt:lpstr>
      <vt:lpstr>ZLATNI PRESEK</vt:lpstr>
      <vt:lpstr> CYMATICS: Science Vs. Music - Nigel Stanford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sneshka</dc:creator>
  <cp:lastModifiedBy>N2</cp:lastModifiedBy>
  <cp:revision>78</cp:revision>
  <dcterms:created xsi:type="dcterms:W3CDTF">2016-05-17T12:11:18Z</dcterms:created>
  <dcterms:modified xsi:type="dcterms:W3CDTF">2021-05-21T07:51:12Z</dcterms:modified>
</cp:coreProperties>
</file>